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3" r:id="rId3"/>
    <p:sldId id="294" r:id="rId4"/>
    <p:sldId id="295" r:id="rId5"/>
    <p:sldId id="296" r:id="rId6"/>
    <p:sldId id="309" r:id="rId7"/>
    <p:sldId id="297" r:id="rId8"/>
    <p:sldId id="298" r:id="rId9"/>
    <p:sldId id="299" r:id="rId10"/>
    <p:sldId id="300" r:id="rId11"/>
    <p:sldId id="301" r:id="rId12"/>
    <p:sldId id="306" r:id="rId13"/>
    <p:sldId id="302" r:id="rId14"/>
    <p:sldId id="307" r:id="rId15"/>
    <p:sldId id="308" r:id="rId16"/>
    <p:sldId id="303" r:id="rId17"/>
    <p:sldId id="280" r:id="rId18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E78"/>
    <a:srgbClr val="1D2973"/>
    <a:srgbClr val="FFFFFF"/>
    <a:srgbClr val="08A82E"/>
    <a:srgbClr val="1D2974"/>
    <a:srgbClr val="033E7A"/>
    <a:srgbClr val="02284E"/>
    <a:srgbClr val="033E77"/>
    <a:srgbClr val="1F485D"/>
    <a:srgbClr val="0E7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984" autoAdjust="0"/>
  </p:normalViewPr>
  <p:slideViewPr>
    <p:cSldViewPr>
      <p:cViewPr varScale="1">
        <p:scale>
          <a:sx n="72" d="100"/>
          <a:sy n="72" d="100"/>
        </p:scale>
        <p:origin x="1075" y="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41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F599EC4-4E51-43E5-8249-31CCE77D38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CD952B-730C-4C77-9580-A610703D2D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4C777-EA69-4FD9-9EF7-737F2A792F93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BCB0E8-3226-4866-8444-75340949DC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929AE2-0CD5-4820-955F-0ADD212CCE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C0BDD-7021-4D85-BAE6-A961C8571C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202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E2485-D54C-49FF-8F0D-6100610FEFCA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EB882-CC25-4179-AE7C-0FBD71548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95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我想吃快餐，这三家哪个适合我？如果都比较符合我的心意应该去哪一家？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EB882-CC25-4179-AE7C-0FBD715484B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7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mtClean="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的设置不仅用于评价影响与否，还能够用作权衡对象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影响用户的程度：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越大，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对潜在用户的影响估计就越准确；反之，对象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可能影响的潜在顾客数量就越大。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𝜏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的设置不仅用于评价影响与否，还能够用作权衡对象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𝑜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影响用户的程度：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𝜏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越大，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𝑜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对潜在用户的影响估计就越准确；反之，对象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𝑜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可能影响的潜在顾客数量就越大。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EB882-CC25-4179-AE7C-0FBD715484B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84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mtClean="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的设置不仅用于评价影响与否，还能够用作权衡对象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影响用户的程度：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越大，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对潜在用户的影响估计就越准确；反之，对象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可能影响的潜在顾客数量就越大。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𝜏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的设置不仅用于评价影响与否，还能够用作权衡对象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𝑜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影响用户的程度：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𝜏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越大，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𝑜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对潜在用户的影响估计就越准确；反之，对象</a:t>
                </a:r>
                <a:r>
                  <a:rPr lang="en-US" altLang="zh-CN" i="0">
                    <a:latin typeface="Cambria Math" panose="02040503050406030204" pitchFamily="18" charset="0"/>
                    <a:ea typeface="+mn-ea"/>
                    <a:cs typeface="Times New Roman" panose="02020603050405020304" pitchFamily="18" charset="0"/>
                  </a:rPr>
                  <a:t>𝑜</a:t>
                </a:r>
                <a:r>
                  <a:rPr lang="zh-CN" altLang="zh-CN" dirty="0">
                    <a:latin typeface="+mn-ea"/>
                    <a:ea typeface="+mn-ea"/>
                    <a:cs typeface="Times New Roman" panose="02020603050405020304" pitchFamily="18" charset="0"/>
                  </a:rPr>
                  <a:t>可能影响的潜在顾客数量就越大。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EB882-CC25-4179-AE7C-0FBD715484B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294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为了解决计算代价上升的问题，我们提出了基于</a:t>
            </a:r>
            <a:r>
              <a:rPr lang="en-US" altLang="zh-CN" dirty="0" err="1"/>
              <a:t>aR</a:t>
            </a:r>
            <a:r>
              <a:rPr lang="en-US" altLang="zh-CN" dirty="0"/>
              <a:t>-tree</a:t>
            </a:r>
            <a:r>
              <a:rPr lang="zh-CN" altLang="en-US" dirty="0"/>
              <a:t>的索引结构</a:t>
            </a:r>
            <a:r>
              <a:rPr lang="en-US" altLang="zh-CN" dirty="0" err="1"/>
              <a:t>TaR</a:t>
            </a:r>
            <a:r>
              <a:rPr lang="en-US" altLang="zh-CN" dirty="0"/>
              <a:t>-tree,</a:t>
            </a:r>
            <a:r>
              <a:rPr lang="zh-CN" altLang="en-US" dirty="0"/>
              <a:t>该索引能够实现空间和文本上的共同索引</a:t>
            </a:r>
            <a:r>
              <a:rPr lang="en-US" altLang="zh-CN" dirty="0"/>
              <a:t>,</a:t>
            </a:r>
            <a:r>
              <a:rPr lang="zh-CN" altLang="en-US" dirty="0"/>
              <a:t>在空间上采用与</a:t>
            </a:r>
            <a:r>
              <a:rPr lang="en-US" altLang="zh-CN" dirty="0"/>
              <a:t>R-tree</a:t>
            </a:r>
            <a:r>
              <a:rPr lang="zh-CN" altLang="en-US" dirty="0"/>
              <a:t>相同的方式，将空间划分为矩形来索引，在文本方面，采用将子节点文本向上聚合的方式，是的计算文本相关性更加便利。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EB882-CC25-4179-AE7C-0FBD715484B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375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EB882-CC25-4179-AE7C-0FBD715484B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1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+mn-ea"/>
                <a:ea typeface="+mn-ea"/>
              </a:rPr>
              <a:t>同时从根节点开始向下遍历两棵树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若上层节点空间文本相关性大于阈值，则继续向下遍历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若上层节点空间文本相关性小于阈值，则舍弃该分支，即不遍历该节点的任何子节点。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直到遍历到叶节点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EB882-CC25-4179-AE7C-0FBD715484B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171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EB882-CC25-4179-AE7C-0FBD715484B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93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352518" y="638132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C4556D8E-3355-41A7-85AD-80C1B6AD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0" y="178936"/>
            <a:ext cx="11188964" cy="873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zh-CN" altLang="en-US" dirty="0"/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58E144EE-23A4-4874-810D-464456284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0" y="1168280"/>
            <a:ext cx="11188963" cy="53149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9" name="图片 8" descr="徽标, 公司名称&#10;&#10;描述已自动生成">
            <a:extLst>
              <a:ext uri="{FF2B5EF4-FFF2-40B4-BE49-F238E27FC236}">
                <a16:creationId xmlns:a16="http://schemas.microsoft.com/office/drawing/2014/main" id="{5EB9C80E-F437-6021-F720-F8A245E1F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660" r="9288" b="30050"/>
          <a:stretch/>
        </p:blipFill>
        <p:spPr>
          <a:xfrm>
            <a:off x="10035010" y="206614"/>
            <a:ext cx="1988717" cy="79739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D1CE62-1201-8C41-4C00-C8E976D281F8}"/>
              </a:ext>
            </a:extLst>
          </p:cNvPr>
          <p:cNvGrpSpPr/>
          <p:nvPr userDrawn="1"/>
        </p:nvGrpSpPr>
        <p:grpSpPr>
          <a:xfrm>
            <a:off x="0" y="6437802"/>
            <a:ext cx="12190413" cy="591598"/>
            <a:chOff x="0" y="6047654"/>
            <a:chExt cx="12190413" cy="1141296"/>
          </a:xfrm>
        </p:grpSpPr>
        <p:sp>
          <p:nvSpPr>
            <p:cNvPr id="3" name="矩形: 圆角 16">
              <a:extLst>
                <a:ext uri="{FF2B5EF4-FFF2-40B4-BE49-F238E27FC236}">
                  <a16:creationId xmlns:a16="http://schemas.microsoft.com/office/drawing/2014/main" id="{E8B24CD4-669A-9121-3CCA-70BDCD5115DB}"/>
                </a:ext>
              </a:extLst>
            </p:cNvPr>
            <p:cNvSpPr/>
            <p:nvPr userDrawn="1"/>
          </p:nvSpPr>
          <p:spPr>
            <a:xfrm>
              <a:off x="0" y="6209563"/>
              <a:ext cx="12190413" cy="648072"/>
            </a:xfrm>
            <a:prstGeom prst="rect">
              <a:avLst/>
            </a:prstGeom>
            <a:solidFill>
              <a:srgbClr val="1D2974"/>
            </a:solidFill>
            <a:ln w="3175">
              <a:noFill/>
              <a:miter lim="400000"/>
            </a:ln>
          </p:spPr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51C471A-DD08-464E-2768-343050AEFF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9" b="5661"/>
            <a:stretch/>
          </p:blipFill>
          <p:spPr>
            <a:xfrm>
              <a:off x="5113831" y="6209928"/>
              <a:ext cx="1836120" cy="675456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srgbClr val="033E78">
                  <a:alpha val="58000"/>
                </a:srgbClr>
              </a:outerShdw>
              <a:softEdge rad="63500"/>
            </a:effectLst>
          </p:spPr>
        </p:pic>
        <p:pic>
          <p:nvPicPr>
            <p:cNvPr id="5" name="图片 4" descr="图片包含 就坐, 黑色, 建筑物, 户外&#10;&#10;已生成高可信度的说明">
              <a:extLst>
                <a:ext uri="{FF2B5EF4-FFF2-40B4-BE49-F238E27FC236}">
                  <a16:creationId xmlns:a16="http://schemas.microsoft.com/office/drawing/2014/main" id="{5A803AB5-B371-D18D-BB92-FF6DFD65C8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9295"/>
            <a:stretch/>
          </p:blipFill>
          <p:spPr>
            <a:xfrm>
              <a:off x="4357747" y="6219316"/>
              <a:ext cx="1512168" cy="666068"/>
            </a:xfrm>
            <a:prstGeom prst="rect">
              <a:avLst/>
            </a:prstGeom>
          </p:spPr>
        </p:pic>
        <p:pic>
          <p:nvPicPr>
            <p:cNvPr id="7" name="图片 6" descr="图片包含 就坐, 黑色, 建筑物, 户外&#10;&#10;已生成高可信度的说明">
              <a:extLst>
                <a:ext uri="{FF2B5EF4-FFF2-40B4-BE49-F238E27FC236}">
                  <a16:creationId xmlns:a16="http://schemas.microsoft.com/office/drawing/2014/main" id="{0F3DD902-869D-2A91-4F0E-19B2AD2BF1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47" b="43326"/>
            <a:stretch/>
          </p:blipFill>
          <p:spPr>
            <a:xfrm rot="1240202">
              <a:off x="6293960" y="6086939"/>
              <a:ext cx="1796923" cy="1102011"/>
            </a:xfrm>
            <a:prstGeom prst="rect">
              <a:avLst/>
            </a:prstGeom>
          </p:spPr>
        </p:pic>
        <p:pic>
          <p:nvPicPr>
            <p:cNvPr id="10" name="图片 9" descr="图片包含 就坐, 黑色, 建筑物, 户外&#10;&#10;已生成高可信度的说明">
              <a:extLst>
                <a:ext uri="{FF2B5EF4-FFF2-40B4-BE49-F238E27FC236}">
                  <a16:creationId xmlns:a16="http://schemas.microsoft.com/office/drawing/2014/main" id="{3C2A037B-605B-AAAE-1CF0-BE1B8B8CD8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47" r="29259" b="70644"/>
            <a:stretch/>
          </p:blipFill>
          <p:spPr>
            <a:xfrm rot="1240202">
              <a:off x="8077120" y="6047654"/>
              <a:ext cx="1123313" cy="570822"/>
            </a:xfrm>
            <a:prstGeom prst="rect">
              <a:avLst/>
            </a:prstGeom>
          </p:spPr>
        </p:pic>
        <p:pic>
          <p:nvPicPr>
            <p:cNvPr id="16" name="图片 15" descr="图片包含 就坐, 黑色, 建筑物, 户外&#10;&#10;已生成高可信度的说明">
              <a:extLst>
                <a:ext uri="{FF2B5EF4-FFF2-40B4-BE49-F238E27FC236}">
                  <a16:creationId xmlns:a16="http://schemas.microsoft.com/office/drawing/2014/main" id="{C6BBF44F-7B11-4BB5-82BB-F2B2A6A001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055" r="27772"/>
            <a:stretch/>
          </p:blipFill>
          <p:spPr>
            <a:xfrm rot="9607783">
              <a:off x="11092198" y="6236291"/>
              <a:ext cx="850758" cy="623845"/>
            </a:xfrm>
            <a:prstGeom prst="rect">
              <a:avLst/>
            </a:prstGeom>
          </p:spPr>
        </p:pic>
        <p:pic>
          <p:nvPicPr>
            <p:cNvPr id="17" name="图片 16" descr="图片包含 就坐, 黑色, 建筑物, 户外&#10;&#10;已生成高可信度的说明">
              <a:extLst>
                <a:ext uri="{FF2B5EF4-FFF2-40B4-BE49-F238E27FC236}">
                  <a16:creationId xmlns:a16="http://schemas.microsoft.com/office/drawing/2014/main" id="{8F88F041-3C6F-1208-7CF1-E2C1298210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47" r="29259" b="70644"/>
            <a:stretch/>
          </p:blipFill>
          <p:spPr>
            <a:xfrm rot="10454971">
              <a:off x="3288731" y="6360488"/>
              <a:ext cx="1123313" cy="570822"/>
            </a:xfrm>
            <a:prstGeom prst="rect">
              <a:avLst/>
            </a:prstGeom>
          </p:spPr>
        </p:pic>
      </p:grpSp>
      <p:sp>
        <p:nvSpPr>
          <p:cNvPr id="19" name="灯片编号占位符 4">
            <a:extLst>
              <a:ext uri="{FF2B5EF4-FFF2-40B4-BE49-F238E27FC236}">
                <a16:creationId xmlns:a16="http://schemas.microsoft.com/office/drawing/2014/main" id="{4E787CFE-732F-8569-0669-39E211B60026}"/>
              </a:ext>
            </a:extLst>
          </p:cNvPr>
          <p:cNvSpPr txBox="1">
            <a:spLocks/>
          </p:cNvSpPr>
          <p:nvPr userDrawn="1"/>
        </p:nvSpPr>
        <p:spPr>
          <a:xfrm>
            <a:off x="8954053" y="6520259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400" b="1" smtClean="0">
                <a:solidFill>
                  <a:schemeClr val="bg1"/>
                </a:solidFill>
              </a:rPr>
              <a:pPr/>
              <a:t>‹#›</a:t>
            </a:fld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3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ebp"/><Relationship Id="rId3" Type="http://schemas.openxmlformats.org/officeDocument/2006/relationships/image" Target="../media/image20.jp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0.png"/><Relationship Id="rId4" Type="http://schemas.openxmlformats.org/officeDocument/2006/relationships/image" Target="../media/image46.png"/><Relationship Id="rId9" Type="http://schemas.openxmlformats.org/officeDocument/2006/relationships/image" Target="../media/image47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ebp"/><Relationship Id="rId3" Type="http://schemas.openxmlformats.org/officeDocument/2006/relationships/image" Target="../media/image14.png"/><Relationship Id="rId7" Type="http://schemas.openxmlformats.org/officeDocument/2006/relationships/image" Target="../media/image17.web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webp"/><Relationship Id="rId10" Type="http://schemas.openxmlformats.org/officeDocument/2006/relationships/image" Target="../media/image20.jp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ebp"/><Relationship Id="rId5" Type="http://schemas.openxmlformats.org/officeDocument/2006/relationships/image" Target="../media/image18.webp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openxmlformats.org/officeDocument/2006/relationships/image" Target="../media/image3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5" Type="http://schemas.openxmlformats.org/officeDocument/2006/relationships/image" Target="../media/image320.png"/><Relationship Id="rId10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openxmlformats.org/officeDocument/2006/relationships/image" Target="../media/image210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雪地里&#10;&#10;描述已自动生成">
            <a:extLst>
              <a:ext uri="{FF2B5EF4-FFF2-40B4-BE49-F238E27FC236}">
                <a16:creationId xmlns:a16="http://schemas.microsoft.com/office/drawing/2014/main" id="{DEDC3AD0-F815-B16C-0C2F-4E835B633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13" name="任意多边形: 形状 11">
            <a:extLst>
              <a:ext uri="{FF2B5EF4-FFF2-40B4-BE49-F238E27FC236}">
                <a16:creationId xmlns:a16="http://schemas.microsoft.com/office/drawing/2014/main" id="{B1FDE33C-0C7C-4426-9C7E-AD19E0284793}"/>
              </a:ext>
            </a:extLst>
          </p:cNvPr>
          <p:cNvSpPr/>
          <p:nvPr/>
        </p:nvSpPr>
        <p:spPr>
          <a:xfrm flipH="1">
            <a:off x="0" y="1828383"/>
            <a:ext cx="255181" cy="3211033"/>
          </a:xfrm>
          <a:custGeom>
            <a:avLst/>
            <a:gdLst>
              <a:gd name="connsiteX0" fmla="*/ 85062 w 255181"/>
              <a:gd name="connsiteY0" fmla="*/ 0 h 3211033"/>
              <a:gd name="connsiteX1" fmla="*/ 255181 w 255181"/>
              <a:gd name="connsiteY1" fmla="*/ 0 h 3211033"/>
              <a:gd name="connsiteX2" fmla="*/ 255181 w 255181"/>
              <a:gd name="connsiteY2" fmla="*/ 3211033 h 3211033"/>
              <a:gd name="connsiteX3" fmla="*/ 85062 w 255181"/>
              <a:gd name="connsiteY3" fmla="*/ 3211033 h 3211033"/>
              <a:gd name="connsiteX4" fmla="*/ 0 w 255181"/>
              <a:gd name="connsiteY4" fmla="*/ 3125971 h 3211033"/>
              <a:gd name="connsiteX5" fmla="*/ 0 w 255181"/>
              <a:gd name="connsiteY5" fmla="*/ 85062 h 3211033"/>
              <a:gd name="connsiteX6" fmla="*/ 85062 w 255181"/>
              <a:gd name="connsiteY6" fmla="*/ 0 h 3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181" h="3211033">
                <a:moveTo>
                  <a:pt x="85062" y="0"/>
                </a:moveTo>
                <a:lnTo>
                  <a:pt x="255181" y="0"/>
                </a:lnTo>
                <a:lnTo>
                  <a:pt x="255181" y="3211033"/>
                </a:lnTo>
                <a:lnTo>
                  <a:pt x="85062" y="3211033"/>
                </a:lnTo>
                <a:cubicBezTo>
                  <a:pt x="38084" y="3211033"/>
                  <a:pt x="0" y="3172949"/>
                  <a:pt x="0" y="3125971"/>
                </a:cubicBezTo>
                <a:lnTo>
                  <a:pt x="0" y="85062"/>
                </a:lnTo>
                <a:cubicBezTo>
                  <a:pt x="0" y="38084"/>
                  <a:pt x="38084" y="0"/>
                  <a:pt x="85062" y="0"/>
                </a:cubicBezTo>
                <a:close/>
              </a:path>
            </a:pathLst>
          </a:custGeom>
          <a:solidFill>
            <a:srgbClr val="1D2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 descr="徽标, 公司名称&#10;&#10;描述已自动生成">
            <a:extLst>
              <a:ext uri="{FF2B5EF4-FFF2-40B4-BE49-F238E27FC236}">
                <a16:creationId xmlns:a16="http://schemas.microsoft.com/office/drawing/2014/main" id="{DBF4648B-009A-D6F9-9ABF-C4B44F32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660" r="9288" b="30050"/>
          <a:stretch/>
        </p:blipFill>
        <p:spPr>
          <a:xfrm>
            <a:off x="122491" y="54679"/>
            <a:ext cx="2732355" cy="1095567"/>
          </a:xfrm>
          <a:prstGeom prst="rect">
            <a:avLst/>
          </a:prstGeom>
        </p:spPr>
      </p:pic>
      <p:pic>
        <p:nvPicPr>
          <p:cNvPr id="8" name="Picture 1" descr="E:\1-于志斌\7-学校PPT及宣传视频\3-学校校徽\西电校徽\西电红黑图标.png">
            <a:extLst>
              <a:ext uri="{FF2B5EF4-FFF2-40B4-BE49-F238E27FC236}">
                <a16:creationId xmlns:a16="http://schemas.microsoft.com/office/drawing/2014/main" id="{3BB5E783-04B6-4FF3-4A55-7C9BFCD4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92" y="5445224"/>
            <a:ext cx="2957658" cy="834887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8FB2CCF-8FCE-3231-56B9-54BFDCAD80E3}"/>
              </a:ext>
            </a:extLst>
          </p:cNvPr>
          <p:cNvGrpSpPr/>
          <p:nvPr/>
        </p:nvGrpSpPr>
        <p:grpSpPr>
          <a:xfrm>
            <a:off x="2921524" y="5497159"/>
            <a:ext cx="2880320" cy="731520"/>
            <a:chOff x="187" y="150"/>
            <a:chExt cx="3930" cy="1004"/>
          </a:xfrm>
          <a:effectLst>
            <a:glow rad="63500">
              <a:schemeClr val="bg1">
                <a:alpha val="40000"/>
              </a:schemeClr>
            </a:glow>
          </a:effectLst>
        </p:grpSpPr>
        <p:pic>
          <p:nvPicPr>
            <p:cNvPr id="10" name="图片 9" descr="校标规范2">
              <a:extLst>
                <a:ext uri="{FF2B5EF4-FFF2-40B4-BE49-F238E27FC236}">
                  <a16:creationId xmlns:a16="http://schemas.microsoft.com/office/drawing/2014/main" id="{C0B13051-EC7D-B526-D899-BC3A75E4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" y="150"/>
              <a:ext cx="1005" cy="1005"/>
            </a:xfrm>
            <a:prstGeom prst="rect">
              <a:avLst/>
            </a:prstGeom>
          </p:spPr>
        </p:pic>
        <p:pic>
          <p:nvPicPr>
            <p:cNvPr id="11" name="图片 10" descr="校名规范">
              <a:extLst>
                <a:ext uri="{FF2B5EF4-FFF2-40B4-BE49-F238E27FC236}">
                  <a16:creationId xmlns:a16="http://schemas.microsoft.com/office/drawing/2014/main" id="{1B296AAC-FFA2-B00A-66D3-0D39AC56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3" y="249"/>
              <a:ext cx="2745" cy="806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A941319-F732-8D90-85D0-9C9F1240DBC1}"/>
              </a:ext>
            </a:extLst>
          </p:cNvPr>
          <p:cNvSpPr/>
          <p:nvPr/>
        </p:nvSpPr>
        <p:spPr>
          <a:xfrm>
            <a:off x="255181" y="1679734"/>
            <a:ext cx="8072273" cy="33574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4600" dirty="0" err="1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CoSTUR</a:t>
            </a:r>
            <a:r>
              <a:rPr lang="en-US" altLang="zh-CN" sz="4600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 : </a:t>
            </a:r>
            <a:r>
              <a:rPr lang="zh-CN" altLang="en-US" sz="4600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面向用户评级</a:t>
            </a:r>
            <a:endParaRPr lang="en-US" altLang="zh-CN" sz="4600" dirty="0">
              <a:solidFill>
                <a:srgbClr val="1D2973"/>
              </a:solidFill>
              <a:latin typeface="+mj-lt"/>
              <a:ea typeface="方正细谭黑简体" panose="02000000000000000000" pitchFamily="2" charset="-122"/>
              <a:cs typeface="+mn-ea"/>
              <a:sym typeface="+mn-lt"/>
            </a:endParaRPr>
          </a:p>
          <a:p>
            <a:pPr>
              <a:lnSpc>
                <a:spcPct val="114000"/>
              </a:lnSpc>
            </a:pPr>
            <a:r>
              <a:rPr lang="zh-CN" altLang="en-US" sz="4600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的空间文本竞争选址研究</a:t>
            </a:r>
            <a:endParaRPr lang="en-US" altLang="zh-CN" sz="4600" dirty="0">
              <a:solidFill>
                <a:srgbClr val="1D2973"/>
              </a:solidFill>
              <a:latin typeface="+mj-lt"/>
              <a:ea typeface="方正细谭黑简体" panose="02000000000000000000" pitchFamily="2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zh-CN" altLang="en-US" sz="2400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作者：</a:t>
            </a:r>
            <a:r>
              <a:rPr lang="zh-CN" altLang="en-US" sz="2600" b="1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李晨伟，王蒙，李辉，崔江涛，王西汉</a:t>
            </a:r>
            <a:endParaRPr lang="en-US" altLang="zh-CN" sz="2600" b="1" dirty="0">
              <a:solidFill>
                <a:srgbClr val="1D2973"/>
              </a:solidFill>
              <a:latin typeface="+mj-lt"/>
              <a:ea typeface="方正细谭黑简体" panose="02000000000000000000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单位：西安工程大学，西安电子科技大学</a:t>
            </a:r>
            <a:endParaRPr lang="en-US" altLang="zh-CN" sz="2400" dirty="0">
              <a:solidFill>
                <a:srgbClr val="1D2973"/>
              </a:solidFill>
              <a:latin typeface="+mj-lt"/>
              <a:ea typeface="方正细谭黑简体" panose="02000000000000000000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时间：</a:t>
            </a:r>
            <a:fld id="{F7E01875-C169-4D4C-8265-FF9AF2A87A9E}" type="datetime2">
              <a:rPr lang="zh-CN" altLang="en-US" sz="2400" smtClean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  <a:sym typeface="+mn-lt"/>
              </a:rPr>
              <a:t>2023年10月10日</a:t>
            </a:fld>
            <a:endParaRPr lang="en-US" altLang="zh-CN" sz="2400" dirty="0">
              <a:solidFill>
                <a:srgbClr val="1D2973"/>
              </a:solidFill>
              <a:latin typeface="+mj-lt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3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8"/>
    </mc:Choice>
    <mc:Fallback xmlns="">
      <p:transition spd="slow" advTm="275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85FB39-C52C-0DED-B797-848F9513B962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C8F23E-6E8D-B4ED-BFE0-1714FA5151DD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2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解决方案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空间连接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1745C1-2B89-3356-6F86-CC93B8BCE46E}"/>
              </a:ext>
            </a:extLst>
          </p:cNvPr>
          <p:cNvSpPr/>
          <p:nvPr/>
        </p:nvSpPr>
        <p:spPr>
          <a:xfrm>
            <a:off x="4534099" y="3008457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9B00ED-7ECE-3817-6F9D-10D450AB63A7}"/>
              </a:ext>
            </a:extLst>
          </p:cNvPr>
          <p:cNvSpPr/>
          <p:nvPr/>
        </p:nvSpPr>
        <p:spPr>
          <a:xfrm>
            <a:off x="3400293" y="1988840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0D8DAAB-5670-5573-17FD-F290D39B03E4}"/>
              </a:ext>
            </a:extLst>
          </p:cNvPr>
          <p:cNvSpPr/>
          <p:nvPr/>
        </p:nvSpPr>
        <p:spPr>
          <a:xfrm>
            <a:off x="2330347" y="3008457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2E783C-6971-0B88-BB07-FDBED895E251}"/>
              </a:ext>
            </a:extLst>
          </p:cNvPr>
          <p:cNvSpPr/>
          <p:nvPr/>
        </p:nvSpPr>
        <p:spPr>
          <a:xfrm>
            <a:off x="2819248" y="3875019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0FFD72-F451-34DA-FC70-4996BA271E27}"/>
              </a:ext>
            </a:extLst>
          </p:cNvPr>
          <p:cNvSpPr/>
          <p:nvPr/>
        </p:nvSpPr>
        <p:spPr>
          <a:xfrm>
            <a:off x="1784695" y="3875019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365D47-6FD7-ECB6-56B6-5FB5ED07975C}"/>
              </a:ext>
            </a:extLst>
          </p:cNvPr>
          <p:cNvSpPr/>
          <p:nvPr/>
        </p:nvSpPr>
        <p:spPr>
          <a:xfrm>
            <a:off x="3991039" y="3860911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0024A5-DB15-1D1E-B9C0-247AA52698CF}"/>
              </a:ext>
            </a:extLst>
          </p:cNvPr>
          <p:cNvSpPr/>
          <p:nvPr/>
        </p:nvSpPr>
        <p:spPr>
          <a:xfrm>
            <a:off x="5025592" y="3860911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1DA3BBB-04F9-8294-0DD3-B84CA11461AA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491801" y="2409054"/>
            <a:ext cx="1069946" cy="599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75A6162-FB5D-3ABB-ABC0-66DDBACA32E7}"/>
              </a:ext>
            </a:extLst>
          </p:cNvPr>
          <p:cNvCxnSpPr>
            <a:stCxn id="6" idx="2"/>
            <a:endCxn id="5" idx="0"/>
          </p:cNvCxnSpPr>
          <p:nvPr/>
        </p:nvCxnSpPr>
        <p:spPr>
          <a:xfrm>
            <a:off x="3561747" y="2409054"/>
            <a:ext cx="1133806" cy="599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6FE1B42-F61B-01F5-7BA8-165FB812E272}"/>
              </a:ext>
            </a:extLst>
          </p:cNvPr>
          <p:cNvCxnSpPr>
            <a:stCxn id="7" idx="2"/>
            <a:endCxn id="9" idx="0"/>
          </p:cNvCxnSpPr>
          <p:nvPr/>
        </p:nvCxnSpPr>
        <p:spPr>
          <a:xfrm flipH="1">
            <a:off x="1946149" y="3428671"/>
            <a:ext cx="545652" cy="4463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F06C3D6-CE8E-48EA-1DA4-C1C8000FDD56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2491801" y="3428671"/>
            <a:ext cx="488901" cy="4463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8318137-1D05-F54E-B631-EC4AA0E9AF33}"/>
              </a:ext>
            </a:extLst>
          </p:cNvPr>
          <p:cNvCxnSpPr>
            <a:stCxn id="5" idx="2"/>
            <a:endCxn id="10" idx="0"/>
          </p:cNvCxnSpPr>
          <p:nvPr/>
        </p:nvCxnSpPr>
        <p:spPr>
          <a:xfrm flipH="1">
            <a:off x="4152493" y="3428671"/>
            <a:ext cx="543060" cy="432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F8B0D44-1CC7-3158-209D-5BC4F566ECBB}"/>
              </a:ext>
            </a:extLst>
          </p:cNvPr>
          <p:cNvCxnSpPr>
            <a:stCxn id="5" idx="2"/>
            <a:endCxn id="11" idx="0"/>
          </p:cNvCxnSpPr>
          <p:nvPr/>
        </p:nvCxnSpPr>
        <p:spPr>
          <a:xfrm>
            <a:off x="4695553" y="3428671"/>
            <a:ext cx="491493" cy="432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0961CFB8-A90E-1EB9-59D5-FEDD7D69B5D7}"/>
              </a:ext>
            </a:extLst>
          </p:cNvPr>
          <p:cNvSpPr/>
          <p:nvPr/>
        </p:nvSpPr>
        <p:spPr>
          <a:xfrm>
            <a:off x="8910770" y="3009466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E9660E-A25C-80F9-8E63-E0CEF7B0F914}"/>
              </a:ext>
            </a:extLst>
          </p:cNvPr>
          <p:cNvSpPr/>
          <p:nvPr/>
        </p:nvSpPr>
        <p:spPr>
          <a:xfrm>
            <a:off x="7751390" y="1990367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68D1996-E431-F065-DFD0-3AD4CD79C441}"/>
              </a:ext>
            </a:extLst>
          </p:cNvPr>
          <p:cNvSpPr/>
          <p:nvPr/>
        </p:nvSpPr>
        <p:spPr>
          <a:xfrm>
            <a:off x="6707018" y="3009466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04E3866-BF77-05A4-E875-B4EE0CF2FE8F}"/>
              </a:ext>
            </a:extLst>
          </p:cNvPr>
          <p:cNvSpPr/>
          <p:nvPr/>
        </p:nvSpPr>
        <p:spPr>
          <a:xfrm>
            <a:off x="7195919" y="3876028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5C72B3D-DFEF-B51A-2CEE-B75ACE33EE69}"/>
              </a:ext>
            </a:extLst>
          </p:cNvPr>
          <p:cNvSpPr/>
          <p:nvPr/>
        </p:nvSpPr>
        <p:spPr>
          <a:xfrm>
            <a:off x="6161366" y="3876028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8DEF2FE-FF2A-ED28-CB11-2A08AA2BF042}"/>
              </a:ext>
            </a:extLst>
          </p:cNvPr>
          <p:cNvSpPr/>
          <p:nvPr/>
        </p:nvSpPr>
        <p:spPr>
          <a:xfrm>
            <a:off x="8367710" y="3861920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0341459-978E-4E67-7543-2D6C5397B461}"/>
              </a:ext>
            </a:extLst>
          </p:cNvPr>
          <p:cNvSpPr/>
          <p:nvPr/>
        </p:nvSpPr>
        <p:spPr>
          <a:xfrm>
            <a:off x="9402263" y="3861920"/>
            <a:ext cx="322908" cy="4202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13868A5-49C5-2C1C-17ED-71BE43531E55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 flipH="1">
            <a:off x="6868472" y="2410581"/>
            <a:ext cx="1044372" cy="598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9503E6E-519B-695C-2074-0E1D2FE5370B}"/>
              </a:ext>
            </a:extLst>
          </p:cNvPr>
          <p:cNvCxnSpPr>
            <a:stCxn id="19" idx="2"/>
            <a:endCxn id="18" idx="0"/>
          </p:cNvCxnSpPr>
          <p:nvPr/>
        </p:nvCxnSpPr>
        <p:spPr>
          <a:xfrm>
            <a:off x="7912844" y="2410581"/>
            <a:ext cx="1159380" cy="598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A07431D-99C1-8E8E-E906-1182B6D12238}"/>
              </a:ext>
            </a:extLst>
          </p:cNvPr>
          <p:cNvCxnSpPr>
            <a:stCxn id="20" idx="2"/>
            <a:endCxn id="23" idx="0"/>
          </p:cNvCxnSpPr>
          <p:nvPr/>
        </p:nvCxnSpPr>
        <p:spPr>
          <a:xfrm flipH="1">
            <a:off x="6322820" y="3429680"/>
            <a:ext cx="545652" cy="4463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1C60C46-12ED-AE91-D1BB-A94EF1055097}"/>
              </a:ext>
            </a:extLst>
          </p:cNvPr>
          <p:cNvCxnSpPr>
            <a:stCxn id="20" idx="2"/>
            <a:endCxn id="21" idx="0"/>
          </p:cNvCxnSpPr>
          <p:nvPr/>
        </p:nvCxnSpPr>
        <p:spPr>
          <a:xfrm>
            <a:off x="6868472" y="3429680"/>
            <a:ext cx="488901" cy="4463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E94F228-6398-4BF3-EE27-CF3F5FEB05B8}"/>
              </a:ext>
            </a:extLst>
          </p:cNvPr>
          <p:cNvCxnSpPr>
            <a:stCxn id="18" idx="2"/>
            <a:endCxn id="24" idx="0"/>
          </p:cNvCxnSpPr>
          <p:nvPr/>
        </p:nvCxnSpPr>
        <p:spPr>
          <a:xfrm flipH="1">
            <a:off x="8529164" y="3429680"/>
            <a:ext cx="543060" cy="432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5B213FB9-253E-F012-9316-07234F38FB16}"/>
              </a:ext>
            </a:extLst>
          </p:cNvPr>
          <p:cNvCxnSpPr>
            <a:stCxn id="18" idx="2"/>
            <a:endCxn id="25" idx="0"/>
          </p:cNvCxnSpPr>
          <p:nvPr/>
        </p:nvCxnSpPr>
        <p:spPr>
          <a:xfrm>
            <a:off x="9072224" y="3429680"/>
            <a:ext cx="491493" cy="432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E0DF0889-8E2A-7071-164E-278719442FBF}"/>
              </a:ext>
            </a:extLst>
          </p:cNvPr>
          <p:cNvSpPr/>
          <p:nvPr/>
        </p:nvSpPr>
        <p:spPr>
          <a:xfrm>
            <a:off x="7751390" y="1988840"/>
            <a:ext cx="322908" cy="4202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039F269-ACFD-9CDC-8A22-91FCA270BD96}"/>
              </a:ext>
            </a:extLst>
          </p:cNvPr>
          <p:cNvSpPr/>
          <p:nvPr/>
        </p:nvSpPr>
        <p:spPr>
          <a:xfrm>
            <a:off x="3412304" y="1988840"/>
            <a:ext cx="322908" cy="4202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A0F992D-9632-818D-90D7-76DF7026849E}"/>
              </a:ext>
            </a:extLst>
          </p:cNvPr>
          <p:cNvSpPr/>
          <p:nvPr/>
        </p:nvSpPr>
        <p:spPr>
          <a:xfrm>
            <a:off x="2330347" y="3008457"/>
            <a:ext cx="322908" cy="4202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2A47928-B506-BA4C-8ABB-7722CCFB4C3F}"/>
              </a:ext>
            </a:extLst>
          </p:cNvPr>
          <p:cNvCxnSpPr>
            <a:cxnSpLocks/>
          </p:cNvCxnSpPr>
          <p:nvPr/>
        </p:nvCxnSpPr>
        <p:spPr>
          <a:xfrm flipH="1">
            <a:off x="2577367" y="2416199"/>
            <a:ext cx="552621" cy="3440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8AAB062-2033-B9FA-7DB4-DCFDF1CB2F49}"/>
              </a:ext>
            </a:extLst>
          </p:cNvPr>
          <p:cNvCxnSpPr>
            <a:cxnSpLocks/>
          </p:cNvCxnSpPr>
          <p:nvPr/>
        </p:nvCxnSpPr>
        <p:spPr>
          <a:xfrm flipH="1">
            <a:off x="6838037" y="2512377"/>
            <a:ext cx="552621" cy="3440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72F4766C-5982-A944-3669-61E2A6683B19}"/>
              </a:ext>
            </a:extLst>
          </p:cNvPr>
          <p:cNvSpPr/>
          <p:nvPr/>
        </p:nvSpPr>
        <p:spPr>
          <a:xfrm>
            <a:off x="6711285" y="3008457"/>
            <a:ext cx="322908" cy="4202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DD012CA-45A9-4EA1-D3FA-63753E54A32D}"/>
              </a:ext>
            </a:extLst>
          </p:cNvPr>
          <p:cNvSpPr/>
          <p:nvPr/>
        </p:nvSpPr>
        <p:spPr>
          <a:xfrm>
            <a:off x="8906503" y="3008457"/>
            <a:ext cx="322908" cy="4202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750BFAD-863D-6F47-E14C-23C929D23864}"/>
              </a:ext>
            </a:extLst>
          </p:cNvPr>
          <p:cNvSpPr/>
          <p:nvPr/>
        </p:nvSpPr>
        <p:spPr>
          <a:xfrm>
            <a:off x="5976082" y="2886740"/>
            <a:ext cx="1851630" cy="159207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1C8F92D9-8752-182D-B663-03A2CEF87373}"/>
              </a:ext>
            </a:extLst>
          </p:cNvPr>
          <p:cNvCxnSpPr>
            <a:cxnSpLocks/>
          </p:cNvCxnSpPr>
          <p:nvPr/>
        </p:nvCxnSpPr>
        <p:spPr>
          <a:xfrm flipH="1">
            <a:off x="1861017" y="3435629"/>
            <a:ext cx="367096" cy="3053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3AFDDE3-06D3-483C-4893-1DEECC668B05}"/>
              </a:ext>
            </a:extLst>
          </p:cNvPr>
          <p:cNvCxnSpPr>
            <a:cxnSpLocks/>
          </p:cNvCxnSpPr>
          <p:nvPr/>
        </p:nvCxnSpPr>
        <p:spPr>
          <a:xfrm flipH="1">
            <a:off x="8415276" y="3492131"/>
            <a:ext cx="367096" cy="3053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20899E9A-0B95-6EA5-FB8B-9CAAB2B539DB}"/>
              </a:ext>
            </a:extLst>
          </p:cNvPr>
          <p:cNvSpPr/>
          <p:nvPr/>
        </p:nvSpPr>
        <p:spPr>
          <a:xfrm>
            <a:off x="8367710" y="3859902"/>
            <a:ext cx="322908" cy="4202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35B4BCF-615C-4512-9EEF-00ECAC576681}"/>
              </a:ext>
            </a:extLst>
          </p:cNvPr>
          <p:cNvSpPr/>
          <p:nvPr/>
        </p:nvSpPr>
        <p:spPr>
          <a:xfrm>
            <a:off x="1780156" y="3874730"/>
            <a:ext cx="322908" cy="4202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93690F7-D567-1004-C190-357BD64446F4}"/>
              </a:ext>
            </a:extLst>
          </p:cNvPr>
          <p:cNvSpPr txBox="1"/>
          <p:nvPr/>
        </p:nvSpPr>
        <p:spPr>
          <a:xfrm>
            <a:off x="1074019" y="923699"/>
            <a:ext cx="980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结合</a:t>
            </a:r>
            <a:r>
              <a:rPr lang="en-US" altLang="zh-CN" sz="2400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TaR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-tree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和剪枝策略，设计空间连接解决方案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4BD9F6CF-CDF8-217B-E7B3-C2F6E19CE1B9}"/>
              </a:ext>
            </a:extLst>
          </p:cNvPr>
          <p:cNvGrpSpPr/>
          <p:nvPr/>
        </p:nvGrpSpPr>
        <p:grpSpPr>
          <a:xfrm>
            <a:off x="7082333" y="3104046"/>
            <a:ext cx="923930" cy="1230733"/>
            <a:chOff x="9909101" y="2493651"/>
            <a:chExt cx="923930" cy="123073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5FADD21-C7E2-5D16-90F0-55D49EB73916}"/>
                </a:ext>
              </a:extLst>
            </p:cNvPr>
            <p:cNvCxnSpPr>
              <a:cxnSpLocks/>
            </p:cNvCxnSpPr>
            <p:nvPr/>
          </p:nvCxnSpPr>
          <p:spPr>
            <a:xfrm>
              <a:off x="9950953" y="2494660"/>
              <a:ext cx="882078" cy="122972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44FC17E1-510B-A3B8-3548-C819DEC8F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9101" y="2493651"/>
              <a:ext cx="923930" cy="123073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7C63389A-BC07-9A9A-AE56-98A8F2D65564}"/>
              </a:ext>
            </a:extLst>
          </p:cNvPr>
          <p:cNvSpPr txBox="1"/>
          <p:nvPr/>
        </p:nvSpPr>
        <p:spPr>
          <a:xfrm>
            <a:off x="7025212" y="1550090"/>
            <a:ext cx="1694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设施</a:t>
            </a:r>
            <a:r>
              <a:rPr lang="en-US" altLang="zh-CN" sz="1800" dirty="0" err="1">
                <a:latin typeface="+mn-ea"/>
                <a:ea typeface="+mn-ea"/>
              </a:rPr>
              <a:t>TaR</a:t>
            </a:r>
            <a:r>
              <a:rPr lang="en-US" altLang="zh-CN" sz="1800" dirty="0">
                <a:latin typeface="+mn-ea"/>
                <a:ea typeface="+mn-ea"/>
              </a:rPr>
              <a:t>-tree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9AD56D3-642D-736A-9D66-BD3D41FD59A5}"/>
              </a:ext>
            </a:extLst>
          </p:cNvPr>
          <p:cNvSpPr txBox="1"/>
          <p:nvPr/>
        </p:nvSpPr>
        <p:spPr>
          <a:xfrm>
            <a:off x="5440502" y="4613652"/>
            <a:ext cx="2984140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若上层节点空间文本相关性小于阈值，则舍弃该分支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D9E0F6C-C81A-8B16-518E-46D8939157F1}"/>
              </a:ext>
            </a:extLst>
          </p:cNvPr>
          <p:cNvSpPr txBox="1"/>
          <p:nvPr/>
        </p:nvSpPr>
        <p:spPr>
          <a:xfrm>
            <a:off x="4205205" y="1604519"/>
            <a:ext cx="286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+mn-ea"/>
                <a:ea typeface="+mn-ea"/>
              </a:rPr>
              <a:t>同时从根节点遍历两棵树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166362A-B465-A16F-DB9F-C8A3616A3E20}"/>
              </a:ext>
            </a:extLst>
          </p:cNvPr>
          <p:cNvSpPr txBox="1"/>
          <p:nvPr/>
        </p:nvSpPr>
        <p:spPr>
          <a:xfrm>
            <a:off x="4165992" y="2111202"/>
            <a:ext cx="3232042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lvl1pPr>
          </a:lstStyle>
          <a:p>
            <a:r>
              <a:rPr lang="zh-CN" altLang="en-US" dirty="0"/>
              <a:t>若上层节点空间文本相关性大于阈值，则继续向下遍历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8C397C8-F2D0-BDFA-FA44-0C794F1D7847}"/>
              </a:ext>
            </a:extLst>
          </p:cNvPr>
          <p:cNvSpPr txBox="1"/>
          <p:nvPr/>
        </p:nvSpPr>
        <p:spPr>
          <a:xfrm>
            <a:off x="2800642" y="1531609"/>
            <a:ext cx="1623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用户</a:t>
            </a:r>
            <a:r>
              <a:rPr lang="en-US" altLang="zh-CN" sz="1800" dirty="0" err="1">
                <a:latin typeface="+mn-ea"/>
                <a:ea typeface="+mn-ea"/>
              </a:rPr>
              <a:t>TaR</a:t>
            </a:r>
            <a:r>
              <a:rPr lang="en-US" altLang="zh-CN" sz="1800" dirty="0">
                <a:latin typeface="+mn-ea"/>
                <a:ea typeface="+mn-ea"/>
              </a:rPr>
              <a:t>-tree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71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93C1D3C-22B9-8E52-A39A-4EDDD40BCD4C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14B2D51-4993-568A-EA27-A4FC3B31B4AE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2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解决方案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量化评级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4CB94A-F28B-EF9F-7C5A-A31E7C3C1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/>
          <a:stretch/>
        </p:blipFill>
        <p:spPr>
          <a:xfrm>
            <a:off x="2914227" y="1297809"/>
            <a:ext cx="3113099" cy="15379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00EC49-159E-5BA7-B475-219D36F26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0"/>
          <a:stretch/>
        </p:blipFill>
        <p:spPr>
          <a:xfrm>
            <a:off x="6944938" y="1291138"/>
            <a:ext cx="3285952" cy="1601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35AD9C7-1681-8E95-EBCE-37413311FBCD}"/>
                  </a:ext>
                </a:extLst>
              </p:cNvPr>
              <p:cNvSpPr txBox="1"/>
              <p:nvPr/>
            </p:nvSpPr>
            <p:spPr>
              <a:xfrm>
                <a:off x="119212" y="2959893"/>
                <a:ext cx="1051316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将设施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评级</a:t>
                </a:r>
                <a:r>
                  <a:rPr lang="en-US" altLang="zh-CN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1-5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星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离散归一化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到</a:t>
                </a:r>
                <a:r>
                  <a:rPr lang="en-US" altLang="zh-CN" sz="20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0-1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之间，即</a:t>
                </a:r>
                <a14:m>
                  <m:oMath xmlns:m="http://schemas.openxmlformats.org/officeDocument/2006/math">
                    <m:r>
                      <a:rPr lang="en-US" altLang="zh-CN" sz="2000" i="1" kern="100" spc="10" dirty="0" smtClean="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</m:t>
                    </m:r>
                    <m:r>
                      <a:rPr lang="en-US" altLang="zh-CN" sz="2000" i="1" kern="100" spc="10" dirty="0" smtClean="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i="1" kern="100" spc="10" dirty="0" smtClean="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𝑟𝑎𝑡</m:t>
                    </m:r>
                  </m:oMath>
                </a14:m>
                <a:r>
                  <a:rPr lang="zh-CN" altLang="en-US" sz="20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。</a:t>
                </a:r>
                <a:endParaRPr lang="zh-CN" altLang="en-US" sz="2000" dirty="0">
                  <a:solidFill>
                    <a:srgbClr val="1D2973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35AD9C7-1681-8E95-EBCE-37413311F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12" y="2959893"/>
                <a:ext cx="10513168" cy="400110"/>
              </a:xfrm>
              <a:prstGeom prst="rect">
                <a:avLst/>
              </a:prstGeom>
              <a:blipFill>
                <a:blip r:embed="rId4"/>
                <a:stretch>
                  <a:fillRect l="-522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B925145D-0EE2-CE25-A9FC-00F32CFDB144}"/>
              </a:ext>
            </a:extLst>
          </p:cNvPr>
          <p:cNvSpPr txBox="1"/>
          <p:nvPr/>
        </p:nvSpPr>
        <p:spPr>
          <a:xfrm>
            <a:off x="528772" y="676632"/>
            <a:ext cx="980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考虑用户评级，提出综合竞争影响值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159C222-EAE6-684F-5095-B903B4134383}"/>
                  </a:ext>
                </a:extLst>
              </p:cNvPr>
              <p:cNvSpPr txBox="1"/>
              <p:nvPr/>
            </p:nvSpPr>
            <p:spPr>
              <a:xfrm>
                <a:off x="118542" y="3384276"/>
                <a:ext cx="11982203" cy="1271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10000"/>
                  </a:lnSpc>
                  <a:buFont typeface="Wingdings" panose="05000000000000000000" pitchFamily="2" charset="2"/>
                  <a:buChar char="n"/>
                </a:pPr>
                <a:r>
                  <a:rPr lang="zh-CN" altLang="zh-CN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给定</a:t>
                </a:r>
                <a:r>
                  <a:rPr lang="zh-CN" altLang="en-US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一个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用户</a:t>
                </a:r>
                <a14:m>
                  <m:oMath xmlns:m="http://schemas.openxmlformats.org/officeDocument/2006/math">
                    <m:r>
                      <a:rPr lang="en-US" altLang="zh-CN" sz="2000" b="1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zh-CN" altLang="en-US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的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竞争</a:t>
                </a:r>
                <a:r>
                  <a:rPr lang="zh-CN" altLang="en-US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设施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集</a:t>
                </a:r>
                <a:r>
                  <a:rPr lang="zh-CN" altLang="en-US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00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00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  <m:d>
                      <m:dPr>
                        <m:ctrlPr>
                          <a:rPr lang="zh-CN" altLang="zh-CN" sz="200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sz="200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</m:oMath>
                </a14:m>
                <a:r>
                  <a:rPr lang="zh-CN" altLang="zh-CN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，则</a:t>
                </a:r>
                <a:r>
                  <a:rPr lang="zh-CN" altLang="en-US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设施</a:t>
                </a:r>
                <a14:m>
                  <m:oMath xmlns:m="http://schemas.openxmlformats.org/officeDocument/2006/math">
                    <m:r>
                      <a:rPr lang="en-US" altLang="zh-CN" sz="2000" b="1" i="1" kern="100" spc="10" dirty="0" smtClean="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</a:rPr>
                      <m:t>𝒐</m:t>
                    </m:r>
                  </m:oMath>
                </a14:m>
                <a:r>
                  <a:rPr lang="zh-CN" altLang="zh-CN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对</a:t>
                </a:r>
                <a14:m>
                  <m:oMath xmlns:m="http://schemas.openxmlformats.org/officeDocument/2006/math">
                    <m:r>
                      <a:rPr lang="en-US" altLang="zh-CN" sz="200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zh-CN" altLang="zh-CN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的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归一化加权竞争值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i="1" kern="100" spc="1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kern="100" spc="1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altLang="zh-CN" kern="100" spc="1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i="1" kern="100" spc="1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𝑟𝑎𝑡</m:t>
                        </m:r>
                      </m:num>
                      <m:den>
                        <m:r>
                          <a:rPr lang="en-US" altLang="zh-CN" sz="2000" i="1" kern="100" spc="1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𝑐𝑜𝑚𝑝</m:t>
                        </m:r>
                        <m:d>
                          <m:dPr>
                            <m:ctrlPr>
                              <a:rPr lang="zh-CN" altLang="zh-CN" sz="2000" i="1" kern="100" spc="1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kern="100" spc="1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zh-CN" sz="2000" i="1" kern="100" spc="1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i="1" kern="100" spc="1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en-US" sz="2000" kern="100" spc="10" dirty="0">
                    <a:solidFill>
                      <a:srgbClr val="1D2973"/>
                    </a:solidFill>
                    <a:effectLst/>
                    <a:latin typeface="+mn-ea"/>
                  </a:rPr>
                  <a:t>，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</a:rPr>
                  <a:t>其中分母为竞争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</a:rPr>
                  <a:t>设施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</a:rPr>
                  <a:t>集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</a:rPr>
                  <a:t>合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CN" sz="20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</a:rPr>
                  <a:t>上的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latin typeface="+mn-ea"/>
                  </a:rPr>
                  <a:t>竞争尺度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33E78"/>
                        </a:solidFill>
                        <a:latin typeface="Cambria Math" panose="02040503050406030204" pitchFamily="18" charset="0"/>
                      </a:rPr>
                      <m:t>𝑐𝑜𝑚𝑝</m:t>
                    </m:r>
                    <m:d>
                      <m:dPr>
                        <m:ctrlPr>
                          <a:rPr lang="zh-CN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altLang="zh-CN" i="1">
                        <a:solidFill>
                          <a:srgbClr val="033E78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zh-CN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𝑐𝑜𝑚𝑝</m:t>
                            </m:r>
                          </m:sub>
                        </m:sSub>
                        <m:d>
                          <m:dPr>
                            <m:ctrlPr>
                              <a:rPr lang="zh-CN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𝑟𝑎𝑡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𝑟𝑎𝑡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𝑟𝑎𝑡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𝑟𝑎𝑡</m:t>
                        </m:r>
                      </m:e>
                    </m:nary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</a:rPr>
                  <a:t>，即影响用户</a:t>
                </a:r>
                <a14:m>
                  <m:oMath xmlns:m="http://schemas.openxmlformats.org/officeDocument/2006/math">
                    <m:r>
                      <a:rPr lang="en-US" altLang="zh-CN" sz="20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</a:rPr>
                  <a:t>的</a:t>
                </a:r>
                <a:r>
                  <a:rPr lang="zh-CN" altLang="en-US" sz="2000" b="1" kern="100" spc="10" dirty="0">
                    <a:solidFill>
                      <a:srgbClr val="1D2973"/>
                    </a:solidFill>
                    <a:latin typeface="+mn-ea"/>
                  </a:rPr>
                  <a:t>设施评级归一化加权和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</a:rPr>
                  <a:t>。</a:t>
                </a:r>
                <a:endParaRPr lang="en-US" altLang="zh-CN" sz="2000" kern="100" spc="10" dirty="0">
                  <a:solidFill>
                    <a:srgbClr val="1D2973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159C222-EAE6-684F-5095-B903B4134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42" y="3384276"/>
                <a:ext cx="11982203" cy="1271438"/>
              </a:xfrm>
              <a:prstGeom prst="rect">
                <a:avLst/>
              </a:prstGeom>
              <a:blipFill>
                <a:blip r:embed="rId5"/>
                <a:stretch>
                  <a:fillRect l="-458" r="-509" b="-229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71C0E4C-CA04-8CA1-9B37-F3D62146B5A1}"/>
                  </a:ext>
                </a:extLst>
              </p:cNvPr>
              <p:cNvSpPr txBox="1"/>
              <p:nvPr/>
            </p:nvSpPr>
            <p:spPr>
              <a:xfrm>
                <a:off x="118542" y="4786251"/>
                <a:ext cx="11414824" cy="944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10000"/>
                  </a:lnSpc>
                  <a:buFont typeface="Wingdings" panose="05000000000000000000" pitchFamily="2" charset="2"/>
                  <a:buChar char="n"/>
                </a:pPr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则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设施</a:t>
                </a:r>
                <a14:m>
                  <m:oMath xmlns:m="http://schemas.openxmlformats.org/officeDocument/2006/math">
                    <m:r>
                      <a:rPr lang="en-US" altLang="zh-CN" sz="2000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在考虑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竞争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和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用户评级</a:t>
                </a:r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的共同作用下，针对</a:t>
                </a:r>
                <a:r>
                  <a:rPr lang="zh-CN" altLang="en-US" sz="2000" b="1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所有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用户</a:t>
                </a:r>
                <a:r>
                  <a:rPr lang="zh-CN" altLang="en-US" sz="2000" b="1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集合</a:t>
                </a:r>
                <a14:m>
                  <m:oMath xmlns:m="http://schemas.openxmlformats.org/officeDocument/2006/math">
                    <m:r>
                      <a:rPr lang="en-US" altLang="zh-CN" sz="2000" b="1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𝑼</m:t>
                    </m:r>
                  </m:oMath>
                </a14:m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的综合竞争影响值</a:t>
                </a: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为</a:t>
                </a:r>
                <a:endParaRPr lang="en-US" altLang="zh-CN" sz="2000" kern="100" spc="10" dirty="0">
                  <a:solidFill>
                    <a:srgbClr val="1D2973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kern="100" spc="1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𝑠𝑐𝑜𝑟𝑒</m:t>
                    </m:r>
                    <m:d>
                      <m:dPr>
                        <m:ctrlPr>
                          <a:rPr lang="zh-CN" altLang="zh-CN" sz="2000" i="1" kern="100" spc="1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kern="100" spc="1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  <m:r>
                          <a:rPr lang="en-US" altLang="zh-CN" sz="2000" kern="100" spc="1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000" kern="100" spc="1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</m:d>
                    <m:r>
                      <a:rPr lang="en-US" altLang="zh-CN" sz="2000" kern="100" spc="1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zh-CN" altLang="zh-CN" sz="2000" i="1" kern="100" spc="1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altLang="zh-CN" sz="2000" kern="100" spc="1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zh-CN" altLang="zh-CN" sz="2000" kern="100" spc="1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zh-CN" altLang="zh-CN" sz="2000" i="1" kern="100" spc="1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𝑖𝑛𝑓</m:t>
                            </m:r>
                          </m:sub>
                        </m:sSub>
                        <m:d>
                          <m:dPr>
                            <m:ctrlPr>
                              <a:rPr lang="zh-CN" altLang="zh-CN" sz="2000" i="1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e>
                        </m:d>
                      </m:sub>
                      <m:sup/>
                      <m:e>
                        <m:f>
                          <m:fPr>
                            <m:ctrlPr>
                              <a:rPr lang="zh-CN" altLang="zh-CN" sz="2000" i="1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  <m:r>
                              <a:rPr lang="en-US" altLang="zh-CN" sz="2000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CN" sz="2000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𝑟𝑎𝑡</m:t>
                            </m:r>
                          </m:num>
                          <m:den>
                            <m:r>
                              <a:rPr lang="en-US" altLang="zh-CN" sz="2000" kern="100" spc="1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𝑐𝑜𝑚𝑝</m:t>
                            </m:r>
                            <m:d>
                              <m:dPr>
                                <m:ctrlPr>
                                  <a:rPr lang="zh-CN" altLang="zh-CN" sz="2000" i="1" kern="100" spc="1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kern="100" spc="1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  <m:r>
                                  <a:rPr lang="en-US" altLang="zh-CN" sz="2000" kern="100" spc="1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kern="100" spc="1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</m:e>
                            </m:d>
                          </m:den>
                        </m:f>
                      </m:e>
                    </m:nary>
                  </m:oMath>
                </a14:m>
                <a:r>
                  <a:rPr lang="en-US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   </a:t>
                </a:r>
                <a:endParaRPr lang="zh-CN" altLang="zh-CN" sz="2000" kern="100" spc="10" dirty="0">
                  <a:solidFill>
                    <a:srgbClr val="1D2973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71C0E4C-CA04-8CA1-9B37-F3D62146B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42" y="4786251"/>
                <a:ext cx="11414824" cy="944554"/>
              </a:xfrm>
              <a:prstGeom prst="rect">
                <a:avLst/>
              </a:prstGeom>
              <a:blipFill>
                <a:blip r:embed="rId6"/>
                <a:stretch>
                  <a:fillRect l="-481" t="-5161" b="-670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058B319-44C8-7BE6-6A12-D525691905CC}"/>
                  </a:ext>
                </a:extLst>
              </p:cNvPr>
              <p:cNvSpPr txBox="1"/>
              <p:nvPr/>
            </p:nvSpPr>
            <p:spPr>
              <a:xfrm>
                <a:off x="118542" y="5804310"/>
                <a:ext cx="9217024" cy="607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10000"/>
                  </a:lnSpc>
                  <a:buFont typeface="Wingdings" panose="05000000000000000000" pitchFamily="2" charset="2"/>
                  <a:buChar char="n"/>
                </a:pPr>
                <a:r>
                  <a:rPr lang="zh-CN" altLang="en-US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同理，</a:t>
                </a:r>
                <a:r>
                  <a:rPr lang="zh-CN" altLang="zh-CN" sz="2000" b="1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候选</a:t>
                </a:r>
                <a14:m>
                  <m:oMath xmlns:m="http://schemas.openxmlformats.org/officeDocument/2006/math">
                    <m:r>
                      <a:rPr lang="en-US" altLang="zh-CN" sz="2000" b="1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</m:t>
                    </m:r>
                  </m:oMath>
                </a14:m>
                <a:r>
                  <a:rPr lang="zh-CN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综合竞争影响值为：</a:t>
                </a:r>
                <a14:m>
                  <m:oMath xmlns:m="http://schemas.openxmlformats.org/officeDocument/2006/math">
                    <m:r>
                      <a:rPr lang="en-US" altLang="zh-CN" sz="2000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𝑠𝑐𝑜𝑟𝑒</m:t>
                    </m:r>
                    <m:d>
                      <m:dPr>
                        <m:ctrlPr>
                          <a:rPr lang="zh-CN" altLang="zh-CN" sz="2000" i="1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∪{</m:t>
                        </m:r>
                        <m:r>
                          <a:rPr lang="en-US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}</m:t>
                        </m:r>
                      </m:e>
                    </m:d>
                    <m:r>
                      <a:rPr lang="en-US" altLang="zh-CN" sz="2000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zh-CN" altLang="zh-CN" sz="2000" i="1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zh-CN" altLang="zh-CN" sz="2000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zh-CN" altLang="zh-CN" sz="2000" i="1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𝑖𝑛𝑓</m:t>
                            </m:r>
                          </m:sub>
                        </m:sSub>
                        <m:d>
                          <m:dPr>
                            <m:ctrlPr>
                              <a:rPr lang="zh-CN" altLang="zh-CN" sz="2000" i="1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d>
                      </m:sub>
                      <m:sup/>
                      <m:e>
                        <m:f>
                          <m:fPr>
                            <m:ctrlPr>
                              <a:rPr lang="zh-CN" altLang="zh-CN" sz="2000" i="1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altLang="zh-CN" sz="2000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CN" sz="2000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𝑟𝑎𝑡</m:t>
                            </m:r>
                          </m:num>
                          <m:den>
                            <m:r>
                              <a:rPr lang="en-US" altLang="zh-CN" sz="2000" kern="100" spc="10">
                                <a:solidFill>
                                  <a:srgbClr val="1D297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𝑐𝑜𝑚𝑝</m:t>
                            </m:r>
                            <m:d>
                              <m:dPr>
                                <m:ctrlPr>
                                  <a:rPr lang="zh-CN" altLang="zh-CN" sz="2000" i="1" kern="100" spc="10">
                                    <a:solidFill>
                                      <a:srgbClr val="1D297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kern="100" spc="10">
                                    <a:solidFill>
                                      <a:srgbClr val="1D297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  <m:r>
                                  <a:rPr lang="en-US" altLang="zh-CN" sz="2000" kern="100" spc="10">
                                    <a:solidFill>
                                      <a:srgbClr val="1D297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kern="100" spc="10">
                                    <a:solidFill>
                                      <a:srgbClr val="1D297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000" kern="100" spc="10">
                                    <a:solidFill>
                                      <a:srgbClr val="1D297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∪{</m:t>
                                </m:r>
                                <m:r>
                                  <a:rPr lang="en-US" altLang="zh-CN" sz="2000" kern="100" spc="10">
                                    <a:solidFill>
                                      <a:srgbClr val="1D297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en-US" altLang="zh-CN" sz="2000" kern="100" spc="10">
                                    <a:solidFill>
                                      <a:srgbClr val="1D297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}</m:t>
                                </m:r>
                              </m:e>
                            </m:d>
                          </m:den>
                        </m:f>
                      </m:e>
                    </m:nary>
                  </m:oMath>
                </a14:m>
                <a:r>
                  <a:rPr lang="en-US" altLang="zh-CN" sz="20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  </a:t>
                </a:r>
                <a:endParaRPr lang="zh-CN" altLang="zh-CN" sz="2000" kern="100" spc="10" dirty="0">
                  <a:solidFill>
                    <a:srgbClr val="1D2973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058B319-44C8-7BE6-6A12-D52569190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42" y="5804310"/>
                <a:ext cx="9217024" cy="607923"/>
              </a:xfrm>
              <a:prstGeom prst="rect">
                <a:avLst/>
              </a:prstGeom>
              <a:blipFill>
                <a:blip r:embed="rId7"/>
                <a:stretch>
                  <a:fillRect l="-595" t="-63000" b="-10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E87AEC6C-2281-E229-9C3D-C40B95C766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47" y="1677183"/>
            <a:ext cx="798736" cy="7987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9CF46E-CC52-F75C-71E8-9B6213BD48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23" y="1652910"/>
            <a:ext cx="798736" cy="7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2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93C1D3C-22B9-8E52-A39A-4EDDD40BCD4C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14B2D51-4993-568A-EA27-A4FC3B31B4AE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2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解决方案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量化评级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8B4A8C-2BC9-1759-0E09-3A4ADC2B0C5C}"/>
              </a:ext>
            </a:extLst>
          </p:cNvPr>
          <p:cNvSpPr/>
          <p:nvPr/>
        </p:nvSpPr>
        <p:spPr>
          <a:xfrm>
            <a:off x="365720" y="741040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基于</a:t>
            </a:r>
            <a:r>
              <a:rPr lang="zh-CN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综合竞争影响值上界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的优化计算方法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B8F5432-9C1C-0923-8EC9-C0B36A0894C9}"/>
                  </a:ext>
                </a:extLst>
              </p:cNvPr>
              <p:cNvSpPr txBox="1"/>
              <p:nvPr/>
            </p:nvSpPr>
            <p:spPr>
              <a:xfrm>
                <a:off x="713499" y="1219966"/>
                <a:ext cx="11449272" cy="2260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zh-CN" altLang="zh-CN" sz="2400" b="1" kern="0" dirty="0">
                    <a:solidFill>
                      <a:srgbClr val="1D2973"/>
                    </a:solidFill>
                  </a:rPr>
                  <a:t>综合竞争影响值</a:t>
                </a:r>
                <a:r>
                  <a:rPr lang="zh-CN" altLang="zh-CN" sz="2400" b="1" kern="0" dirty="0">
                    <a:solidFill>
                      <a:srgbClr val="C00000"/>
                    </a:solidFill>
                  </a:rPr>
                  <a:t>上界</a:t>
                </a:r>
                <a:r>
                  <a:rPr lang="zh-CN" altLang="en-US" sz="2400" b="1" kern="0" dirty="0">
                    <a:solidFill>
                      <a:srgbClr val="1D2973"/>
                    </a:solidFill>
                  </a:rPr>
                  <a:t>：</a:t>
                </a:r>
                <a:r>
                  <a:rPr lang="zh-CN" altLang="en-US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候选</a:t>
                </a:r>
                <a14:m>
                  <m:oMath xmlns:m="http://schemas.openxmlformats.org/officeDocument/2006/math">
                    <m:r>
                      <a:rPr lang="en-US" altLang="zh-CN" sz="2400" b="0" i="1" kern="100" spc="10" smtClean="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zh-CN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400" b="1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综合竞争影响值上界</a:t>
                </a:r>
                <a:r>
                  <a:rPr lang="zh-CN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为</a:t>
                </a:r>
                <a14:m>
                  <m:oMath xmlns:m="http://schemas.openxmlformats.org/officeDocument/2006/math">
                    <m:r>
                      <a:rPr lang="en-US" altLang="zh-CN" sz="24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zh-CN" altLang="en-US" sz="24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能影响的用户数量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CN" altLang="zh-CN" sz="2400" kern="100" spc="10" dirty="0">
                        <a:solidFill>
                          <a:srgbClr val="1D2973"/>
                        </a:solidFill>
                        <a:latin typeface="+mn-ea"/>
                        <a:cs typeface="Times New Roman" panose="02020603050405020304" pitchFamily="18" charset="0"/>
                      </a:rPr>
                      <m:t>的</m:t>
                    </m:r>
                    <m:f>
                      <m:fPr>
                        <m:ctrlPr>
                          <a:rPr lang="zh-CN" altLang="zh-CN" sz="2400" i="1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倍</a:t>
                </a:r>
                <a:r>
                  <a:rPr lang="zh-CN" altLang="en-US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， </a:t>
                </a:r>
                <a:r>
                  <a:rPr lang="zh-CN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用符号</a:t>
                </a:r>
                <a:r>
                  <a:rPr lang="en-US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𝑠𝑐𝑜𝑟𝑒</m:t>
                        </m:r>
                      </m:e>
                      <m:sub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∪{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})=</m:t>
                    </m:r>
                    <m:f>
                      <m:fPr>
                        <m:ctrlPr>
                          <a:rPr lang="zh-CN" altLang="zh-CN" sz="2400" i="1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zh-CN" altLang="zh-CN" sz="2400" i="1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b="0" i="1" kern="100" spc="10">
                            <a:solidFill>
                              <a:srgbClr val="1D297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𝑖𝑛𝑓</m:t>
                        </m:r>
                      </m:sub>
                    </m:sSub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altLang="zh-CN" sz="2400" b="0" i="1" kern="100" spc="10">
                        <a:solidFill>
                          <a:srgbClr val="1D297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)|</m:t>
                    </m:r>
                  </m:oMath>
                </a14:m>
                <a:r>
                  <a:rPr lang="en-US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表</a:t>
                </a:r>
                <a:r>
                  <a:rPr lang="zh-CN" altLang="en-US" sz="2400" kern="100" spc="10" dirty="0">
                    <a:solidFill>
                      <a:srgbClr val="1D2973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示。其中</a:t>
                </a:r>
                <a14:m>
                  <m:oMath xmlns:m="http://schemas.openxmlformats.org/officeDocument/2006/math">
                    <m:r>
                      <a:rPr lang="en-US" altLang="zh-CN" sz="24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zh-CN" altLang="zh-CN" sz="2400" i="1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i="1" kern="100" spc="1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𝑖𝑛𝑓</m:t>
                        </m:r>
                      </m:sub>
                    </m:sSub>
                    <m:r>
                      <a:rPr lang="en-US" altLang="zh-CN" sz="24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altLang="zh-CN" sz="24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)|</m:t>
                    </m:r>
                  </m:oMath>
                </a14:m>
                <a:r>
                  <a:rPr lang="zh-CN" altLang="en-US" sz="2400" dirty="0">
                    <a:solidFill>
                      <a:srgbClr val="1D2973"/>
                    </a:solidFill>
                  </a:rPr>
                  <a:t>表示</a:t>
                </a:r>
                <a:r>
                  <a:rPr lang="zh-CN" altLang="en-US" sz="24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候选位置设施</a:t>
                </a:r>
                <a14:m>
                  <m:oMath xmlns:m="http://schemas.openxmlformats.org/officeDocument/2006/math">
                    <m:r>
                      <a:rPr lang="en-US" altLang="zh-CN" sz="2400" i="1" kern="100" spc="1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zh-CN" altLang="en-US" sz="2400" kern="100" spc="1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能够影响的用户数量。（证明过程略）</a:t>
                </a:r>
                <a:endParaRPr lang="en-US" altLang="zh-CN" sz="2400" kern="100" spc="10" dirty="0">
                  <a:solidFill>
                    <a:srgbClr val="1D2973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n"/>
                </a:pPr>
                <a:endParaRPr lang="en-US" altLang="zh-CN" sz="2400" b="1" kern="0" dirty="0">
                  <a:solidFill>
                    <a:srgbClr val="1D2973"/>
                  </a:solidFill>
                  <a:latin typeface="微软雅黑" panose="020F0502020204030204"/>
                  <a:ea typeface="微软雅黑"/>
                </a:endParaRPr>
              </a:p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zh-CN" altLang="en-US" sz="2400" b="1" kern="0" dirty="0">
                    <a:solidFill>
                      <a:srgbClr val="1D2973"/>
                    </a:solidFill>
                    <a:latin typeface="微软雅黑" panose="020F0502020204030204"/>
                    <a:ea typeface="微软雅黑"/>
                  </a:rPr>
                  <a:t>优化计算方法</a:t>
                </a:r>
                <a:endParaRPr lang="zh-CN" altLang="en-US" sz="2400" dirty="0">
                  <a:solidFill>
                    <a:srgbClr val="1D2973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B8F5432-9C1C-0923-8EC9-C0B36A089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99" y="1219966"/>
                <a:ext cx="11449272" cy="2260106"/>
              </a:xfrm>
              <a:prstGeom prst="rect">
                <a:avLst/>
              </a:prstGeom>
              <a:blipFill>
                <a:blip r:embed="rId2"/>
                <a:stretch>
                  <a:fillRect l="-692" r="-3514" b="-5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27B70A06-AB17-41E3-888D-6819C59553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3773188"/>
                  </p:ext>
                </p:extLst>
              </p:nvPr>
            </p:nvGraphicFramePr>
            <p:xfrm>
              <a:off x="1270673" y="3815811"/>
              <a:ext cx="3816421" cy="1844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7023">
                      <a:extLst>
                        <a:ext uri="{9D8B030D-6E8A-4147-A177-3AD203B41FA5}">
                          <a16:colId xmlns:a16="http://schemas.microsoft.com/office/drawing/2014/main" val="3321562027"/>
                        </a:ext>
                      </a:extLst>
                    </a:gridCol>
                    <a:gridCol w="2209398">
                      <a:extLst>
                        <a:ext uri="{9D8B030D-6E8A-4147-A177-3AD203B41FA5}">
                          <a16:colId xmlns:a16="http://schemas.microsoft.com/office/drawing/2014/main" val="2239401985"/>
                        </a:ext>
                      </a:extLst>
                    </a:gridCol>
                  </a:tblGrid>
                  <a:tr h="364714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候选位置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竞争影响值上界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104848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1.49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38836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505826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1.38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7206997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84927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27B70A06-AB17-41E3-888D-6819C59553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3773188"/>
                  </p:ext>
                </p:extLst>
              </p:nvPr>
            </p:nvGraphicFramePr>
            <p:xfrm>
              <a:off x="1270673" y="3815811"/>
              <a:ext cx="3816421" cy="1844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7023">
                      <a:extLst>
                        <a:ext uri="{9D8B030D-6E8A-4147-A177-3AD203B41FA5}">
                          <a16:colId xmlns:a16="http://schemas.microsoft.com/office/drawing/2014/main" val="3321562027"/>
                        </a:ext>
                      </a:extLst>
                    </a:gridCol>
                    <a:gridCol w="2209398">
                      <a:extLst>
                        <a:ext uri="{9D8B030D-6E8A-4147-A177-3AD203B41FA5}">
                          <a16:colId xmlns:a16="http://schemas.microsoft.com/office/drawing/2014/main" val="223940198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候选位置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竞争影响值上界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104848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79" t="-106557" r="-139015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1.49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38836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79" t="-206557" r="-139015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505826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79" t="-306557" r="-13901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1.38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7206997"/>
                      </a:ext>
                    </a:extLst>
                  </a:tr>
                  <a:tr h="36977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79" t="-406557" r="-13901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84927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095B78E9-7146-3A5F-7D3B-77FD593C95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0876720"/>
                  </p:ext>
                </p:extLst>
              </p:nvPr>
            </p:nvGraphicFramePr>
            <p:xfrm>
              <a:off x="6743274" y="3401680"/>
              <a:ext cx="3676572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5996">
                      <a:extLst>
                        <a:ext uri="{9D8B030D-6E8A-4147-A177-3AD203B41FA5}">
                          <a16:colId xmlns:a16="http://schemas.microsoft.com/office/drawing/2014/main" val="3321562027"/>
                        </a:ext>
                      </a:extLst>
                    </a:gridCol>
                    <a:gridCol w="2240576">
                      <a:extLst>
                        <a:ext uri="{9D8B030D-6E8A-4147-A177-3AD203B41FA5}">
                          <a16:colId xmlns:a16="http://schemas.microsoft.com/office/drawing/2014/main" val="223940198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候选位置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真实竞争影响值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104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388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5058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095B78E9-7146-3A5F-7D3B-77FD593C95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0876720"/>
                  </p:ext>
                </p:extLst>
              </p:nvPr>
            </p:nvGraphicFramePr>
            <p:xfrm>
              <a:off x="6743274" y="3401680"/>
              <a:ext cx="3676572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5996">
                      <a:extLst>
                        <a:ext uri="{9D8B030D-6E8A-4147-A177-3AD203B41FA5}">
                          <a16:colId xmlns:a16="http://schemas.microsoft.com/office/drawing/2014/main" val="3321562027"/>
                        </a:ext>
                      </a:extLst>
                    </a:gridCol>
                    <a:gridCol w="2240576">
                      <a:extLst>
                        <a:ext uri="{9D8B030D-6E8A-4147-A177-3AD203B41FA5}">
                          <a16:colId xmlns:a16="http://schemas.microsoft.com/office/drawing/2014/main" val="223940198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候选位置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真实竞争影响值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104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24" t="-106557" r="-15762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388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24" t="-206557" r="-15762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50582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86B751E-4C85-59D3-4204-A5A27FE7E968}"/>
              </a:ext>
            </a:extLst>
          </p:cNvPr>
          <p:cNvCxnSpPr>
            <a:cxnSpLocks/>
          </p:cNvCxnSpPr>
          <p:nvPr/>
        </p:nvCxnSpPr>
        <p:spPr>
          <a:xfrm>
            <a:off x="5087094" y="4293096"/>
            <a:ext cx="164533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2219ACC-898E-52C4-08F2-16372E67307D}"/>
              </a:ext>
            </a:extLst>
          </p:cNvPr>
          <p:cNvCxnSpPr>
            <a:cxnSpLocks/>
          </p:cNvCxnSpPr>
          <p:nvPr/>
        </p:nvCxnSpPr>
        <p:spPr>
          <a:xfrm>
            <a:off x="8651485" y="4941168"/>
            <a:ext cx="8640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9FA64FA-0E0A-0CE8-91FC-4AEFB3D5EF6A}"/>
              </a:ext>
            </a:extLst>
          </p:cNvPr>
          <p:cNvCxnSpPr>
            <a:cxnSpLocks/>
          </p:cNvCxnSpPr>
          <p:nvPr/>
        </p:nvCxnSpPr>
        <p:spPr>
          <a:xfrm>
            <a:off x="5074259" y="5010975"/>
            <a:ext cx="16581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E653773C-3123-3ED5-D6C6-A8FA336B3C2C}"/>
              </a:ext>
            </a:extLst>
          </p:cNvPr>
          <p:cNvSpPr txBox="1"/>
          <p:nvPr/>
        </p:nvSpPr>
        <p:spPr>
          <a:xfrm>
            <a:off x="5549717" y="4467370"/>
            <a:ext cx="72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K=2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9B348F1-800D-E1E4-5B08-98442DF85B3A}"/>
              </a:ext>
            </a:extLst>
          </p:cNvPr>
          <p:cNvSpPr txBox="1"/>
          <p:nvPr/>
        </p:nvSpPr>
        <p:spPr>
          <a:xfrm>
            <a:off x="2070788" y="5804774"/>
            <a:ext cx="2124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kern="100" spc="10" dirty="0">
                <a:latin typeface="+mn-ea"/>
                <a:cs typeface="Times New Roman" panose="02020603050405020304" pitchFamily="18" charset="0"/>
              </a:rPr>
              <a:t>竞争值</a:t>
            </a:r>
            <a:r>
              <a:rPr lang="zh-CN" altLang="en-US" sz="1800" b="1" kern="100" spc="1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上界</a:t>
            </a:r>
            <a:r>
              <a:rPr lang="zh-CN" altLang="en-US" sz="1800" b="1" kern="100" spc="10" dirty="0">
                <a:latin typeface="+mn-ea"/>
                <a:cs typeface="Times New Roman" panose="02020603050405020304" pitchFamily="18" charset="0"/>
              </a:rPr>
              <a:t>大顶堆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3B6A2FA6-8FB1-5C19-05F1-CED3C90F13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5619183"/>
                  </p:ext>
                </p:extLst>
              </p:nvPr>
            </p:nvGraphicFramePr>
            <p:xfrm>
              <a:off x="6732424" y="4745352"/>
              <a:ext cx="3676572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5996">
                      <a:extLst>
                        <a:ext uri="{9D8B030D-6E8A-4147-A177-3AD203B41FA5}">
                          <a16:colId xmlns:a16="http://schemas.microsoft.com/office/drawing/2014/main" val="3321562027"/>
                        </a:ext>
                      </a:extLst>
                    </a:gridCol>
                    <a:gridCol w="2240576">
                      <a:extLst>
                        <a:ext uri="{9D8B030D-6E8A-4147-A177-3AD203B41FA5}">
                          <a16:colId xmlns:a16="http://schemas.microsoft.com/office/drawing/2014/main" val="223940198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候选位置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真实竞争影响值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104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1.48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388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5058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3B6A2FA6-8FB1-5C19-05F1-CED3C90F13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5619183"/>
                  </p:ext>
                </p:extLst>
              </p:nvPr>
            </p:nvGraphicFramePr>
            <p:xfrm>
              <a:off x="6732424" y="4745352"/>
              <a:ext cx="3676572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5996">
                      <a:extLst>
                        <a:ext uri="{9D8B030D-6E8A-4147-A177-3AD203B41FA5}">
                          <a16:colId xmlns:a16="http://schemas.microsoft.com/office/drawing/2014/main" val="3321562027"/>
                        </a:ext>
                      </a:extLst>
                    </a:gridCol>
                    <a:gridCol w="2240576">
                      <a:extLst>
                        <a:ext uri="{9D8B030D-6E8A-4147-A177-3AD203B41FA5}">
                          <a16:colId xmlns:a16="http://schemas.microsoft.com/office/drawing/2014/main" val="223940198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候选位置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真实竞争影响值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104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24" t="-104839" r="-157627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1.48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388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24" t="-208197" r="-157627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5058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CC0F4582-0DA9-83F4-43C2-FF5CB843B5ED}"/>
              </a:ext>
            </a:extLst>
          </p:cNvPr>
          <p:cNvSpPr txBox="1"/>
          <p:nvPr/>
        </p:nvSpPr>
        <p:spPr>
          <a:xfrm>
            <a:off x="7319342" y="5904358"/>
            <a:ext cx="2124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kern="100" spc="1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真实</a:t>
            </a:r>
            <a:r>
              <a:rPr lang="zh-CN" altLang="en-US" sz="1800" kern="100" spc="10" dirty="0">
                <a:latin typeface="+mn-ea"/>
                <a:cs typeface="Times New Roman" panose="02020603050405020304" pitchFamily="18" charset="0"/>
              </a:rPr>
              <a:t>竞争值</a:t>
            </a:r>
            <a:r>
              <a:rPr lang="zh-CN" altLang="en-US" sz="1800" b="1" kern="100" spc="10" dirty="0">
                <a:latin typeface="+mn-ea"/>
                <a:cs typeface="Times New Roman" panose="02020603050405020304" pitchFamily="18" charset="0"/>
              </a:rPr>
              <a:t>小顶堆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7450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FD7247B-0660-EDC3-FAA9-1E2B75868246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3</a:t>
            </a: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 </a:t>
            </a: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实验</a:t>
            </a:r>
          </a:p>
        </p:txBody>
      </p:sp>
      <p:pic>
        <p:nvPicPr>
          <p:cNvPr id="4" name="图形 11">
            <a:extLst>
              <a:ext uri="{FF2B5EF4-FFF2-40B4-BE49-F238E27FC236}">
                <a16:creationId xmlns:a16="http://schemas.microsoft.com/office/drawing/2014/main" id="{1D8571BD-7605-442B-B59B-4199E9758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764" y="1208114"/>
            <a:ext cx="5340370" cy="2504324"/>
          </a:xfrm>
          <a:prstGeom prst="rect">
            <a:avLst/>
          </a:prstGeom>
        </p:spPr>
      </p:pic>
      <p:pic>
        <p:nvPicPr>
          <p:cNvPr id="5" name="图形 12">
            <a:extLst>
              <a:ext uri="{FF2B5EF4-FFF2-40B4-BE49-F238E27FC236}">
                <a16:creationId xmlns:a16="http://schemas.microsoft.com/office/drawing/2014/main" id="{885D50F4-A065-5D6B-A310-716815DA7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0417" y="1205664"/>
            <a:ext cx="5340370" cy="2625466"/>
          </a:xfrm>
          <a:prstGeom prst="rect">
            <a:avLst/>
          </a:prstGeom>
        </p:spPr>
      </p:pic>
      <p:pic>
        <p:nvPicPr>
          <p:cNvPr id="6" name="图形 2004857250">
            <a:extLst>
              <a:ext uri="{FF2B5EF4-FFF2-40B4-BE49-F238E27FC236}">
                <a16:creationId xmlns:a16="http://schemas.microsoft.com/office/drawing/2014/main" id="{9182FA1E-F1AB-FA6A-B52E-4C37A694E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936" y="3749787"/>
            <a:ext cx="5467693" cy="26254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13DAD17-8A76-B979-073F-508CC62A07D2}"/>
              </a:ext>
            </a:extLst>
          </p:cNvPr>
          <p:cNvSpPr/>
          <p:nvPr/>
        </p:nvSpPr>
        <p:spPr>
          <a:xfrm>
            <a:off x="6515477" y="4077072"/>
            <a:ext cx="5340369" cy="19660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+mn-ea"/>
                <a:ea typeface="+mn-ea"/>
                <a:cs typeface="Times New Roman" panose="02020603050405020304" pitchFamily="18" charset="0"/>
              </a:rPr>
              <a:t>用户、设施和候选位置取自</a:t>
            </a:r>
            <a:r>
              <a:rPr lang="en-US" altLang="zh-CN" sz="2400" dirty="0">
                <a:latin typeface="+mn-ea"/>
                <a:ea typeface="+mn-ea"/>
                <a:cs typeface="Times New Roman" panose="02020603050405020304" pitchFamily="18" charset="0"/>
              </a:rPr>
              <a:t>New York</a:t>
            </a:r>
            <a:r>
              <a:rPr lang="zh-CN" altLang="en-US" sz="2400" dirty="0">
                <a:latin typeface="+mn-ea"/>
                <a:ea typeface="+mn-ea"/>
                <a:cs typeface="Times New Roman" panose="02020603050405020304" pitchFamily="18" charset="0"/>
              </a:rPr>
              <a:t>和</a:t>
            </a:r>
            <a:r>
              <a:rPr lang="en-US" altLang="zh-CN" sz="2400" dirty="0">
                <a:latin typeface="+mn-ea"/>
                <a:ea typeface="+mn-ea"/>
                <a:cs typeface="Times New Roman" panose="02020603050405020304" pitchFamily="18" charset="0"/>
              </a:rPr>
              <a:t>London</a:t>
            </a:r>
            <a:r>
              <a:rPr lang="zh-CN" altLang="en-US" sz="2400" dirty="0">
                <a:latin typeface="+mn-ea"/>
                <a:ea typeface="+mn-ea"/>
                <a:cs typeface="Times New Roman" panose="02020603050405020304" pitchFamily="18" charset="0"/>
              </a:rPr>
              <a:t>的开源数据集。</a:t>
            </a:r>
            <a:endParaRPr lang="en-US" altLang="zh-CN" sz="24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+mn-ea"/>
                <a:ea typeface="+mn-ea"/>
                <a:cs typeface="Times New Roman" panose="02020603050405020304" pitchFamily="18" charset="0"/>
              </a:rPr>
              <a:t>所提算法性能均优于基线，且性能高于基线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近一个量级</a:t>
            </a:r>
            <a:r>
              <a:rPr lang="zh-CN" altLang="en-US" sz="2400" dirty="0">
                <a:latin typeface="+mn-ea"/>
                <a:ea typeface="+mn-ea"/>
                <a:cs typeface="Times New Roman" panose="02020603050405020304" pitchFamily="18" charset="0"/>
              </a:rPr>
              <a:t>！</a:t>
            </a:r>
            <a:endParaRPr lang="en-US" altLang="zh-CN" sz="24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66E8AF2-28BF-DF44-8FD6-BAD0279B5CFF}"/>
              </a:ext>
            </a:extLst>
          </p:cNvPr>
          <p:cNvSpPr/>
          <p:nvPr/>
        </p:nvSpPr>
        <p:spPr>
          <a:xfrm>
            <a:off x="2632900" y="3116400"/>
            <a:ext cx="2079727" cy="453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zh-CN" altLang="en-US" sz="2000" dirty="0">
                <a:solidFill>
                  <a:srgbClr val="033E78"/>
                </a:solidFill>
                <a:latin typeface="+mn-ea"/>
                <a:ea typeface="+mn-ea"/>
                <a:cs typeface="Times New Roman" panose="02020603050405020304" pitchFamily="18" charset="0"/>
              </a:rPr>
              <a:t>针对</a:t>
            </a:r>
            <a:r>
              <a:rPr lang="zh-CN" altLang="en-US" sz="2000" b="1" dirty="0">
                <a:solidFill>
                  <a:srgbClr val="033E78"/>
                </a:solidFill>
                <a:latin typeface="+mn-ea"/>
                <a:ea typeface="+mn-ea"/>
                <a:cs typeface="Times New Roman" panose="02020603050405020304" pitchFamily="18" charset="0"/>
              </a:rPr>
              <a:t>用户数量</a:t>
            </a:r>
            <a:endParaRPr lang="en-US" altLang="zh-CN" sz="2000" b="1" dirty="0">
              <a:solidFill>
                <a:srgbClr val="033E78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9FB79D-2DC2-0567-D457-82DF03498739}"/>
              </a:ext>
            </a:extLst>
          </p:cNvPr>
          <p:cNvSpPr/>
          <p:nvPr/>
        </p:nvSpPr>
        <p:spPr>
          <a:xfrm>
            <a:off x="2805050" y="5733256"/>
            <a:ext cx="1565225" cy="453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en-US" altLang="zh-CN" sz="2000" dirty="0">
                <a:solidFill>
                  <a:srgbClr val="033E78"/>
                </a:solidFill>
                <a:latin typeface="+mn-ea"/>
                <a:ea typeface="+mn-ea"/>
                <a:cs typeface="Times New Roman" panose="02020603050405020304" pitchFamily="18" charset="0"/>
              </a:rPr>
              <a:t>Top-</a:t>
            </a:r>
            <a:r>
              <a:rPr lang="en-US" altLang="zh-CN" sz="2000" b="1" dirty="0">
                <a:solidFill>
                  <a:srgbClr val="033E78"/>
                </a:solidFill>
                <a:latin typeface="+mn-ea"/>
                <a:ea typeface="+mn-ea"/>
                <a:cs typeface="Times New Roman" panose="02020603050405020304" pitchFamily="18" charset="0"/>
              </a:rPr>
              <a:t>k</a:t>
            </a:r>
            <a:r>
              <a:rPr lang="zh-CN" altLang="en-US" sz="2000" dirty="0">
                <a:solidFill>
                  <a:srgbClr val="033E78"/>
                </a:solidFill>
                <a:latin typeface="+mn-ea"/>
                <a:ea typeface="+mn-ea"/>
                <a:cs typeface="Times New Roman" panose="02020603050405020304" pitchFamily="18" charset="0"/>
              </a:rPr>
              <a:t>选择</a:t>
            </a:r>
            <a:endParaRPr lang="en-US" altLang="zh-CN" sz="2000" dirty="0">
              <a:solidFill>
                <a:srgbClr val="033E78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E0C2BA7-0BA1-8BE8-B181-5A24FEE033E3}"/>
              </a:ext>
            </a:extLst>
          </p:cNvPr>
          <p:cNvSpPr/>
          <p:nvPr/>
        </p:nvSpPr>
        <p:spPr>
          <a:xfrm>
            <a:off x="8255446" y="3116400"/>
            <a:ext cx="2374098" cy="453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zh-CN" altLang="en-US" sz="2000" dirty="0">
                <a:solidFill>
                  <a:srgbClr val="033E78"/>
                </a:solidFill>
                <a:latin typeface="+mn-ea"/>
                <a:ea typeface="+mn-ea"/>
                <a:cs typeface="Times New Roman" panose="02020603050405020304" pitchFamily="18" charset="0"/>
              </a:rPr>
              <a:t>针对</a:t>
            </a:r>
            <a:r>
              <a:rPr lang="zh-CN" altLang="en-US" sz="2000" b="1" dirty="0">
                <a:solidFill>
                  <a:srgbClr val="033E78"/>
                </a:solidFill>
                <a:latin typeface="+mn-ea"/>
                <a:ea typeface="+mn-ea"/>
                <a:cs typeface="Times New Roman" panose="02020603050405020304" pitchFamily="18" charset="0"/>
              </a:rPr>
              <a:t>候选位置数量</a:t>
            </a:r>
            <a:endParaRPr lang="en-US" altLang="zh-CN" sz="2000" b="1" dirty="0">
              <a:solidFill>
                <a:srgbClr val="033E78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0D8B689-59D7-2F4F-54D9-067FB78AD86D}"/>
                  </a:ext>
                </a:extLst>
              </p:cNvPr>
              <p:cNvSpPr txBox="1"/>
              <p:nvPr/>
            </p:nvSpPr>
            <p:spPr>
              <a:xfrm>
                <a:off x="624764" y="684405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用户数量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altLang="zh-CN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、候选位置数量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altLang="zh-CN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、</a:t>
                </a:r>
                <a:r>
                  <a:rPr lang="en-US" altLang="zh-CN" sz="24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Top-k</a:t>
                </a:r>
                <a:endPara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0D8B689-59D7-2F4F-54D9-067FB78AD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64" y="684405"/>
                <a:ext cx="6096000" cy="461665"/>
              </a:xfrm>
              <a:prstGeom prst="rect">
                <a:avLst/>
              </a:prstGeom>
              <a:blipFill>
                <a:blip r:embed="rId8"/>
                <a:stretch>
                  <a:fillRect l="-150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05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13DAD17-8A76-B979-073F-508CC62A07D2}"/>
                  </a:ext>
                </a:extLst>
              </p:cNvPr>
              <p:cNvSpPr/>
              <p:nvPr/>
            </p:nvSpPr>
            <p:spPr>
              <a:xfrm>
                <a:off x="910630" y="4684658"/>
                <a:ext cx="11017224" cy="148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66700" indent="-2667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eaLnBrk="1" hangingPunct="1">
                  <a:lnSpc>
                    <a:spcPct val="130000"/>
                  </a:lnSpc>
                </a:pP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提出的算法性能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均优于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基线，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实验结论与商家区分用户思路分析一致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！</a:t>
                </a:r>
                <a:endParaRPr lang="en-US" altLang="zh-CN" sz="2400" dirty="0">
                  <a:solidFill>
                    <a:srgbClr val="1D2973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indent="0" eaLnBrk="1" hangingPunct="1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zh-CN" altLang="en-US" sz="2400" b="1" i="1" smtClean="0">
                        <a:solidFill>
                          <a:srgbClr val="1D2973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𝝉</m:t>
                    </m:r>
                  </m:oMath>
                </a14:m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 越大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说明识别潜在用户越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准确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，符合的用户数量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较少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，索引及剪枝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效果明显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；</a:t>
                </a:r>
                <a:endParaRPr lang="en-US" altLang="zh-CN" sz="2400" dirty="0">
                  <a:solidFill>
                    <a:srgbClr val="1D2973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indent="0" eaLnBrk="1" hangingPunct="1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rgbClr val="1D2973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𝝉</m:t>
                    </m:r>
                  </m:oMath>
                </a14:m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 越小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说明识别潜在用户越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宽泛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，符合的用户数量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较大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，优化算法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作用下降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。</a:t>
                </a:r>
                <a:endParaRPr lang="en-US" altLang="zh-CN" sz="2400" dirty="0">
                  <a:solidFill>
                    <a:srgbClr val="1D2973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13DAD17-8A76-B979-073F-508CC62A07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0" y="4684658"/>
                <a:ext cx="11017224" cy="1481944"/>
              </a:xfrm>
              <a:prstGeom prst="rect">
                <a:avLst/>
              </a:prstGeom>
              <a:blipFill>
                <a:blip r:embed="rId2"/>
                <a:stretch>
                  <a:fillRect l="-830" b="-8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形 1892401224">
            <a:extLst>
              <a:ext uri="{FF2B5EF4-FFF2-40B4-BE49-F238E27FC236}">
                <a16:creationId xmlns:a16="http://schemas.microsoft.com/office/drawing/2014/main" id="{51590ECE-E4DC-44F8-AEE0-29E9C6ACA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14" y="1432370"/>
            <a:ext cx="6768752" cy="3225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7B318AB-A5E5-9213-ADFA-F0CEE5BAB9E0}"/>
                  </a:ext>
                </a:extLst>
              </p:cNvPr>
              <p:cNvSpPr txBox="1"/>
              <p:nvPr/>
            </p:nvSpPr>
            <p:spPr>
              <a:xfrm>
                <a:off x="694606" y="701495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改变期望影响阈值</a:t>
                </a:r>
                <a14:m>
                  <m:oMath xmlns:m="http://schemas.openxmlformats.org/officeDocument/2006/math">
                    <m:r>
                      <a:rPr lang="zh-CN" alt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7B318AB-A5E5-9213-ADFA-F0CEE5BAB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06" y="701495"/>
                <a:ext cx="6096000" cy="461665"/>
              </a:xfrm>
              <a:prstGeom prst="rect">
                <a:avLst/>
              </a:prstGeom>
              <a:blipFill>
                <a:blip r:embed="rId5"/>
                <a:stretch>
                  <a:fillRect l="-160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CFBBD91B-9A32-DC27-1D9E-780C9146544C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3</a:t>
            </a: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 </a:t>
            </a: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实验</a:t>
            </a:r>
          </a:p>
        </p:txBody>
      </p:sp>
    </p:spTree>
    <p:extLst>
      <p:ext uri="{BB962C8B-B14F-4D97-AF65-F5344CB8AC3E}">
        <p14:creationId xmlns:p14="http://schemas.microsoft.com/office/powerpoint/2010/main" val="425543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180216569">
            <a:extLst>
              <a:ext uri="{FF2B5EF4-FFF2-40B4-BE49-F238E27FC236}">
                <a16:creationId xmlns:a16="http://schemas.microsoft.com/office/drawing/2014/main" id="{49CC6D05-424D-82E1-7EA2-A7B1916D0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359" y="1592020"/>
            <a:ext cx="6382144" cy="301856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83DDA4C-A0B4-09A5-B343-B7ECAA9A4AF0}"/>
              </a:ext>
            </a:extLst>
          </p:cNvPr>
          <p:cNvSpPr/>
          <p:nvPr/>
        </p:nvSpPr>
        <p:spPr>
          <a:xfrm>
            <a:off x="8738716" y="1990616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0D8A24-6AA1-F6CB-7247-110E8E53DE50}"/>
              </a:ext>
            </a:extLst>
          </p:cNvPr>
          <p:cNvSpPr/>
          <p:nvPr/>
        </p:nvSpPr>
        <p:spPr>
          <a:xfrm>
            <a:off x="8129443" y="1349722"/>
            <a:ext cx="125437" cy="202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ABAF7E-55A4-696A-559C-6EA144ADEC85}"/>
              </a:ext>
            </a:extLst>
          </p:cNvPr>
          <p:cNvSpPr/>
          <p:nvPr/>
        </p:nvSpPr>
        <p:spPr>
          <a:xfrm>
            <a:off x="7522566" y="1990617"/>
            <a:ext cx="125437" cy="202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7A038A-60FB-E6D3-ACE4-76570A50B471}"/>
              </a:ext>
            </a:extLst>
          </p:cNvPr>
          <p:cNvSpPr/>
          <p:nvPr/>
        </p:nvSpPr>
        <p:spPr>
          <a:xfrm>
            <a:off x="7846082" y="2567762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398376B-217E-166C-2437-D9B21FD98EF8}"/>
              </a:ext>
            </a:extLst>
          </p:cNvPr>
          <p:cNvSpPr/>
          <p:nvPr/>
        </p:nvSpPr>
        <p:spPr>
          <a:xfrm>
            <a:off x="7153796" y="2567763"/>
            <a:ext cx="125437" cy="202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F8F4243-3BFF-D4F2-3109-CB43B9FF0040}"/>
              </a:ext>
            </a:extLst>
          </p:cNvPr>
          <p:cNvSpPr/>
          <p:nvPr/>
        </p:nvSpPr>
        <p:spPr>
          <a:xfrm>
            <a:off x="8360080" y="2593392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181AA6A-8CFB-1720-24C9-38098407C240}"/>
              </a:ext>
            </a:extLst>
          </p:cNvPr>
          <p:cNvSpPr/>
          <p:nvPr/>
        </p:nvSpPr>
        <p:spPr>
          <a:xfrm>
            <a:off x="9127278" y="2598082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5F8758-3FA4-899F-2B4F-4F71720FBBFC}"/>
              </a:ext>
            </a:extLst>
          </p:cNvPr>
          <p:cNvCxnSpPr>
            <a:cxnSpLocks/>
          </p:cNvCxnSpPr>
          <p:nvPr/>
        </p:nvCxnSpPr>
        <p:spPr>
          <a:xfrm flipH="1">
            <a:off x="7648003" y="1559790"/>
            <a:ext cx="521596" cy="42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C450553-22B3-6685-24C5-1215E208B946}"/>
              </a:ext>
            </a:extLst>
          </p:cNvPr>
          <p:cNvCxnSpPr>
            <a:cxnSpLocks/>
          </p:cNvCxnSpPr>
          <p:nvPr/>
        </p:nvCxnSpPr>
        <p:spPr>
          <a:xfrm>
            <a:off x="8209754" y="1551895"/>
            <a:ext cx="551526" cy="435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ACEB8C3-B4D8-33A5-D7A1-B5940EAD7AFC}"/>
              </a:ext>
            </a:extLst>
          </p:cNvPr>
          <p:cNvCxnSpPr>
            <a:cxnSpLocks/>
          </p:cNvCxnSpPr>
          <p:nvPr/>
        </p:nvCxnSpPr>
        <p:spPr>
          <a:xfrm flipH="1">
            <a:off x="7255054" y="2218417"/>
            <a:ext cx="318677" cy="349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6211C88-CDC6-669F-C264-DF5E35853771}"/>
              </a:ext>
            </a:extLst>
          </p:cNvPr>
          <p:cNvCxnSpPr>
            <a:cxnSpLocks/>
          </p:cNvCxnSpPr>
          <p:nvPr/>
        </p:nvCxnSpPr>
        <p:spPr>
          <a:xfrm>
            <a:off x="7585284" y="2206006"/>
            <a:ext cx="301138" cy="365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7345135-ADC2-5434-0AC2-1C7E8E3525EA}"/>
              </a:ext>
            </a:extLst>
          </p:cNvPr>
          <p:cNvCxnSpPr>
            <a:stCxn id="4" idx="2"/>
            <a:endCxn id="10" idx="0"/>
          </p:cNvCxnSpPr>
          <p:nvPr/>
        </p:nvCxnSpPr>
        <p:spPr>
          <a:xfrm flipH="1">
            <a:off x="8422799" y="2192789"/>
            <a:ext cx="378636" cy="4006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55E32E9-6663-EDA9-1624-4C39FF21254E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874022" y="2189856"/>
            <a:ext cx="315975" cy="40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id="{61E9C73C-087E-4701-6A5D-CF111A11FEFA}"/>
              </a:ext>
            </a:extLst>
          </p:cNvPr>
          <p:cNvSpPr/>
          <p:nvPr/>
        </p:nvSpPr>
        <p:spPr>
          <a:xfrm>
            <a:off x="11220099" y="1990616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89169CD7-FBF8-F4F2-34A2-14C9773E6941}"/>
              </a:ext>
            </a:extLst>
          </p:cNvPr>
          <p:cNvSpPr/>
          <p:nvPr/>
        </p:nvSpPr>
        <p:spPr>
          <a:xfrm>
            <a:off x="10610826" y="1349722"/>
            <a:ext cx="125437" cy="202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22F9FF6B-8B8C-9E6E-87B3-71C1E9A5655B}"/>
              </a:ext>
            </a:extLst>
          </p:cNvPr>
          <p:cNvSpPr/>
          <p:nvPr/>
        </p:nvSpPr>
        <p:spPr>
          <a:xfrm>
            <a:off x="10003949" y="1990617"/>
            <a:ext cx="125437" cy="202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7A9E9274-4EED-3686-C43B-A69E7729ABFB}"/>
              </a:ext>
            </a:extLst>
          </p:cNvPr>
          <p:cNvSpPr/>
          <p:nvPr/>
        </p:nvSpPr>
        <p:spPr>
          <a:xfrm>
            <a:off x="10327465" y="2567762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2CE2AA42-0D13-3C11-3AB5-AB1ADAAAE561}"/>
              </a:ext>
            </a:extLst>
          </p:cNvPr>
          <p:cNvSpPr/>
          <p:nvPr/>
        </p:nvSpPr>
        <p:spPr>
          <a:xfrm>
            <a:off x="9635179" y="2567763"/>
            <a:ext cx="125437" cy="202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01F7B7A-872E-1DB7-C0A8-D8BEECACC7BA}"/>
              </a:ext>
            </a:extLst>
          </p:cNvPr>
          <p:cNvSpPr/>
          <p:nvPr/>
        </p:nvSpPr>
        <p:spPr>
          <a:xfrm>
            <a:off x="10841463" y="2593392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88C589A1-FFBB-D2D0-8CD3-CD9C534F12E1}"/>
              </a:ext>
            </a:extLst>
          </p:cNvPr>
          <p:cNvSpPr/>
          <p:nvPr/>
        </p:nvSpPr>
        <p:spPr>
          <a:xfrm>
            <a:off x="11608661" y="2598082"/>
            <a:ext cx="125437" cy="2021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F36CC35B-2D23-9903-CA3C-3AEF5DA14ADA}"/>
              </a:ext>
            </a:extLst>
          </p:cNvPr>
          <p:cNvCxnSpPr>
            <a:cxnSpLocks/>
          </p:cNvCxnSpPr>
          <p:nvPr/>
        </p:nvCxnSpPr>
        <p:spPr>
          <a:xfrm flipH="1">
            <a:off x="10129386" y="1559790"/>
            <a:ext cx="521596" cy="42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C8605E59-499E-47EB-8872-7C356DDA2C7F}"/>
              </a:ext>
            </a:extLst>
          </p:cNvPr>
          <p:cNvCxnSpPr>
            <a:cxnSpLocks/>
          </p:cNvCxnSpPr>
          <p:nvPr/>
        </p:nvCxnSpPr>
        <p:spPr>
          <a:xfrm>
            <a:off x="10691137" y="1551895"/>
            <a:ext cx="551526" cy="435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4FA1CC32-E2B9-CD5B-E692-23A283526228}"/>
              </a:ext>
            </a:extLst>
          </p:cNvPr>
          <p:cNvCxnSpPr>
            <a:cxnSpLocks/>
          </p:cNvCxnSpPr>
          <p:nvPr/>
        </p:nvCxnSpPr>
        <p:spPr>
          <a:xfrm flipH="1">
            <a:off x="9736437" y="2218417"/>
            <a:ext cx="318677" cy="349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E441D4AB-2A21-7D6D-1A6E-1FCB82DCD572}"/>
              </a:ext>
            </a:extLst>
          </p:cNvPr>
          <p:cNvCxnSpPr>
            <a:cxnSpLocks/>
          </p:cNvCxnSpPr>
          <p:nvPr/>
        </p:nvCxnSpPr>
        <p:spPr>
          <a:xfrm>
            <a:off x="10066667" y="2206006"/>
            <a:ext cx="301138" cy="365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BF59A954-2E16-C49C-3B48-6C373D8CCAC2}"/>
              </a:ext>
            </a:extLst>
          </p:cNvPr>
          <p:cNvCxnSpPr>
            <a:stCxn id="90" idx="2"/>
            <a:endCxn id="95" idx="0"/>
          </p:cNvCxnSpPr>
          <p:nvPr/>
        </p:nvCxnSpPr>
        <p:spPr>
          <a:xfrm flipH="1">
            <a:off x="10904182" y="2192789"/>
            <a:ext cx="378636" cy="4006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933FB8F0-A54F-D361-9118-7514BA2B76AB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11355405" y="2189856"/>
            <a:ext cx="315975" cy="40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箭头连接符 146">
            <a:extLst>
              <a:ext uri="{FF2B5EF4-FFF2-40B4-BE49-F238E27FC236}">
                <a16:creationId xmlns:a16="http://schemas.microsoft.com/office/drawing/2014/main" id="{656E1C8E-4D48-FE06-DF12-C326668E74B0}"/>
              </a:ext>
            </a:extLst>
          </p:cNvPr>
          <p:cNvCxnSpPr>
            <a:cxnSpLocks/>
          </p:cNvCxnSpPr>
          <p:nvPr/>
        </p:nvCxnSpPr>
        <p:spPr>
          <a:xfrm flipH="1">
            <a:off x="7483318" y="1534163"/>
            <a:ext cx="450279" cy="394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直接箭头连接符 149">
            <a:extLst>
              <a:ext uri="{FF2B5EF4-FFF2-40B4-BE49-F238E27FC236}">
                <a16:creationId xmlns:a16="http://schemas.microsoft.com/office/drawing/2014/main" id="{87E461B4-4636-591B-44C1-D48A49AB7B26}"/>
              </a:ext>
            </a:extLst>
          </p:cNvPr>
          <p:cNvCxnSpPr>
            <a:cxnSpLocks/>
          </p:cNvCxnSpPr>
          <p:nvPr/>
        </p:nvCxnSpPr>
        <p:spPr>
          <a:xfrm flipH="1">
            <a:off x="10027000" y="1556708"/>
            <a:ext cx="450279" cy="394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509E9C50-B29E-6876-F73B-D5001CB70A15}"/>
              </a:ext>
            </a:extLst>
          </p:cNvPr>
          <p:cNvCxnSpPr>
            <a:cxnSpLocks/>
          </p:cNvCxnSpPr>
          <p:nvPr/>
        </p:nvCxnSpPr>
        <p:spPr>
          <a:xfrm flipH="1">
            <a:off x="7165892" y="2160810"/>
            <a:ext cx="286726" cy="3109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直接箭头连接符 152">
            <a:extLst>
              <a:ext uri="{FF2B5EF4-FFF2-40B4-BE49-F238E27FC236}">
                <a16:creationId xmlns:a16="http://schemas.microsoft.com/office/drawing/2014/main" id="{926DE368-2B22-265B-A5E8-CE40DA1F08A9}"/>
              </a:ext>
            </a:extLst>
          </p:cNvPr>
          <p:cNvCxnSpPr>
            <a:cxnSpLocks/>
          </p:cNvCxnSpPr>
          <p:nvPr/>
        </p:nvCxnSpPr>
        <p:spPr>
          <a:xfrm flipH="1">
            <a:off x="9628367" y="2210105"/>
            <a:ext cx="286726" cy="3109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929985D-882D-0C3C-D211-313BF14EF832}"/>
                  </a:ext>
                </a:extLst>
              </p:cNvPr>
              <p:cNvSpPr txBox="1"/>
              <p:nvPr/>
            </p:nvSpPr>
            <p:spPr>
              <a:xfrm>
                <a:off x="622598" y="713709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改变平衡参数</a:t>
                </a:r>
                <a14:m>
                  <m:oMath xmlns:m="http://schemas.openxmlformats.org/officeDocument/2006/math">
                    <m:r>
                      <a:rPr lang="zh-CN" alt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929985D-882D-0C3C-D211-313BF14EF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8" y="713709"/>
                <a:ext cx="6096000" cy="461665"/>
              </a:xfrm>
              <a:prstGeom prst="rect">
                <a:avLst/>
              </a:prstGeom>
              <a:blipFill>
                <a:blip r:embed="rId4"/>
                <a:stretch>
                  <a:fillRect l="-150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5C75CF3-8A9F-D681-7A93-440AC7947A2A}"/>
                  </a:ext>
                </a:extLst>
              </p:cNvPr>
              <p:cNvSpPr txBox="1"/>
              <p:nvPr/>
            </p:nvSpPr>
            <p:spPr>
              <a:xfrm>
                <a:off x="6946183" y="3101302"/>
                <a:ext cx="4787915" cy="1910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n"/>
                </a:pPr>
                <a:r>
                  <a:rPr lang="zh-CN" altLang="en-US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空间连接</a:t>
                </a:r>
                <a:r>
                  <a:rPr lang="zh-CN" altLang="zh-CN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性能</a:t>
                </a:r>
                <a:r>
                  <a:rPr lang="zh-CN" altLang="en-US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下降</a:t>
                </a:r>
                <a:endParaRPr lang="en-US" altLang="zh-CN" sz="2000" dirty="0">
                  <a:solidFill>
                    <a:srgbClr val="1D2973"/>
                  </a:solidFill>
                  <a:latin typeface="+mn-ea"/>
                  <a:ea typeface="+mn-ea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源于空间</a:t>
                </a:r>
                <a14:m>
                  <m:oMath xmlns:m="http://schemas.openxmlformats.org/officeDocument/2006/math">
                    <m:r>
                      <a:rPr lang="zh-CN" altLang="en-US" sz="2000" i="1" dirty="0">
                        <a:solidFill>
                          <a:srgbClr val="1D2973"/>
                        </a:solidFill>
                        <a:latin typeface="Cambria Math" panose="02040503050406030204" pitchFamily="18" charset="0"/>
                      </a:rPr>
                      <m:t>文本</m:t>
                    </m:r>
                    <m:r>
                      <a:rPr lang="zh-CN" altLang="en-US" sz="2000" i="1" dirty="0" smtClean="0">
                        <a:solidFill>
                          <a:srgbClr val="1D2973"/>
                        </a:solidFill>
                        <a:latin typeface="Cambria Math" panose="02040503050406030204" pitchFamily="18" charset="0"/>
                      </a:rPr>
                      <m:t>平衡</m:t>
                    </m:r>
                    <m:r>
                      <a:rPr lang="zh-CN" altLang="en-US" sz="2000" i="1" dirty="0">
                        <a:solidFill>
                          <a:srgbClr val="1D2973"/>
                        </a:solidFill>
                        <a:latin typeface="Cambria Math" panose="02040503050406030204" pitchFamily="18" charset="0"/>
                      </a:rPr>
                      <m:t>参数</m:t>
                    </m:r>
                    <m:r>
                      <a:rPr lang="en-US" altLang="zh-CN" sz="2000">
                        <a:solidFill>
                          <a:srgbClr val="1D2973"/>
                        </a:solidFill>
                        <a:latin typeface="Cambria Math" panose="02040503050406030204" pitchFamily="18" charset="0"/>
                        <a:ea typeface="+mn-ea"/>
                      </a:rPr>
                      <m:t>𝛼</m:t>
                    </m:r>
                  </m:oMath>
                </a14:m>
                <a:r>
                  <a:rPr lang="zh-CN" altLang="zh-CN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与影响阈值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1D2973"/>
                        </a:solidFill>
                        <a:latin typeface="Cambria Math" panose="02040503050406030204" pitchFamily="18" charset="0"/>
                        <a:ea typeface="+mn-ea"/>
                      </a:rPr>
                      <m:t>𝜏</m:t>
                    </m:r>
                  </m:oMath>
                </a14:m>
                <a:r>
                  <a:rPr lang="zh-CN" altLang="zh-CN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的关联，当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1D2973"/>
                        </a:solidFill>
                        <a:latin typeface="Cambria Math" panose="02040503050406030204" pitchFamily="18" charset="0"/>
                        <a:ea typeface="+mn-ea"/>
                      </a:rPr>
                      <m:t>𝛼</m:t>
                    </m:r>
                  </m:oMath>
                </a14:m>
                <a:r>
                  <a:rPr lang="zh-CN" altLang="zh-CN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过大时，</a:t>
                </a:r>
                <a:r>
                  <a:rPr lang="zh-CN" altLang="zh-CN" sz="2000" b="1" dirty="0">
                    <a:solidFill>
                      <a:srgbClr val="1D2973"/>
                    </a:solidFill>
                    <a:latin typeface="+mn-ea"/>
                    <a:ea typeface="+mn-ea"/>
                  </a:rPr>
                  <a:t>空间特征占据主导</a:t>
                </a:r>
                <a:r>
                  <a:rPr lang="zh-CN" altLang="zh-CN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，两个</a:t>
                </a:r>
                <a:r>
                  <a:rPr lang="en-US" altLang="zh-CN" sz="2000" dirty="0" err="1">
                    <a:solidFill>
                      <a:srgbClr val="1D2973"/>
                    </a:solidFill>
                    <a:latin typeface="+mn-ea"/>
                    <a:ea typeface="+mn-ea"/>
                  </a:rPr>
                  <a:t>TaR</a:t>
                </a:r>
                <a:r>
                  <a:rPr lang="en-US" altLang="zh-CN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-tree</a:t>
                </a:r>
                <a:r>
                  <a:rPr lang="zh-CN" altLang="zh-CN" sz="2000" dirty="0">
                    <a:solidFill>
                      <a:srgbClr val="1D2973"/>
                    </a:solidFill>
                    <a:latin typeface="+mn-ea"/>
                    <a:ea typeface="+mn-ea"/>
                  </a:rPr>
                  <a:t>的空间连接无法在较靠近树根的中间节点剪枝。</a:t>
                </a:r>
                <a:endParaRPr lang="en-US" altLang="zh-CN" sz="2000" dirty="0">
                  <a:solidFill>
                    <a:srgbClr val="1D2973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5C75CF3-8A9F-D681-7A93-440AC7947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83" y="3101302"/>
                <a:ext cx="4787915" cy="1910138"/>
              </a:xfrm>
              <a:prstGeom prst="rect">
                <a:avLst/>
              </a:prstGeom>
              <a:blipFill>
                <a:blip r:embed="rId5"/>
                <a:stretch>
                  <a:fillRect l="-1272" t="-319" r="-1272" b="-47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5ED08B5-8F2B-55B0-02F4-4AD3DD8EFDE2}"/>
                  </a:ext>
                </a:extLst>
              </p:cNvPr>
              <p:cNvSpPr txBox="1"/>
              <p:nvPr/>
            </p:nvSpPr>
            <p:spPr>
              <a:xfrm>
                <a:off x="694606" y="4797152"/>
                <a:ext cx="11170389" cy="1311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200" dirty="0">
                    <a:solidFill>
                      <a:srgbClr val="1D2973"/>
                    </a:solidFill>
                    <a:latin typeface="+mn-ea"/>
                  </a:rPr>
                  <a:t>建议：</a:t>
                </a:r>
                <a:endParaRPr lang="en-US" altLang="zh-CN" sz="2200" dirty="0">
                  <a:solidFill>
                    <a:srgbClr val="1D2973"/>
                  </a:solidFill>
                  <a:latin typeface="+mn-ea"/>
                </a:endParaRP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zh-CN" sz="2200" dirty="0">
                    <a:solidFill>
                      <a:srgbClr val="1D2973"/>
                    </a:solidFill>
                    <a:latin typeface="+mn-ea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zh-CN" sz="2200" dirty="0">
                    <a:solidFill>
                      <a:srgbClr val="C00000"/>
                    </a:solidFill>
                    <a:latin typeface="+mn-ea"/>
                  </a:rPr>
                  <a:t>≤</a:t>
                </a:r>
                <a:r>
                  <a:rPr lang="en-US" altLang="zh-CN" sz="2200" dirty="0">
                    <a:solidFill>
                      <a:srgbClr val="C00000"/>
                    </a:solidFill>
                    <a:latin typeface="+mn-ea"/>
                  </a:rPr>
                  <a:t>0.6</a:t>
                </a:r>
                <a:r>
                  <a:rPr lang="zh-CN" altLang="zh-CN" sz="2200" dirty="0">
                    <a:solidFill>
                      <a:srgbClr val="C00000"/>
                    </a:solidFill>
                    <a:latin typeface="+mn-ea"/>
                  </a:rPr>
                  <a:t>时</a:t>
                </a:r>
                <a:r>
                  <a:rPr lang="zh-CN" altLang="zh-CN" sz="2200" dirty="0">
                    <a:solidFill>
                      <a:srgbClr val="1D2973"/>
                    </a:solidFill>
                    <a:latin typeface="+mn-ea"/>
                  </a:rPr>
                  <a:t>，</a:t>
                </a:r>
                <a:r>
                  <a:rPr lang="zh-CN" altLang="en-US" sz="2200" dirty="0">
                    <a:solidFill>
                      <a:srgbClr val="1D2973"/>
                    </a:solidFill>
                    <a:latin typeface="+mn-ea"/>
                  </a:rPr>
                  <a:t>所提出</a:t>
                </a:r>
                <a:r>
                  <a:rPr lang="zh-CN" altLang="zh-CN" sz="2200" dirty="0">
                    <a:solidFill>
                      <a:srgbClr val="1D2973"/>
                    </a:solidFill>
                    <a:latin typeface="+mn-ea"/>
                  </a:rPr>
                  <a:t>两</a:t>
                </a:r>
                <a:r>
                  <a:rPr lang="zh-CN" altLang="en-US" sz="2200" dirty="0">
                    <a:solidFill>
                      <a:srgbClr val="1D2973"/>
                    </a:solidFill>
                    <a:latin typeface="+mn-ea"/>
                  </a:rPr>
                  <a:t>种方法</a:t>
                </a:r>
                <a:r>
                  <a:rPr lang="zh-CN" altLang="zh-CN" sz="2200" dirty="0">
                    <a:solidFill>
                      <a:srgbClr val="1D2973"/>
                    </a:solidFill>
                    <a:latin typeface="+mn-ea"/>
                  </a:rPr>
                  <a:t>性能都比基线提高近一个量级</a:t>
                </a:r>
                <a:r>
                  <a:rPr lang="zh-CN" altLang="en-US" sz="2200" dirty="0">
                    <a:solidFill>
                      <a:srgbClr val="1D2973"/>
                    </a:solidFill>
                    <a:latin typeface="+mn-ea"/>
                  </a:rPr>
                  <a:t>，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+mn-ea"/>
                  </a:rPr>
                  <a:t>空间连接</a:t>
                </a:r>
                <a:r>
                  <a:rPr lang="zh-CN" altLang="en-US" sz="2200" dirty="0">
                    <a:solidFill>
                      <a:srgbClr val="1D2973"/>
                    </a:solidFill>
                    <a:latin typeface="+mn-ea"/>
                  </a:rPr>
                  <a:t>方法效率更高；</a:t>
                </a:r>
                <a:endParaRPr lang="en-US" altLang="zh-CN" sz="2200" dirty="0">
                  <a:solidFill>
                    <a:srgbClr val="1D2973"/>
                  </a:solidFill>
                  <a:latin typeface="+mn-ea"/>
                </a:endParaRP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zh-CN" sz="2200" dirty="0">
                    <a:solidFill>
                      <a:srgbClr val="1D2973"/>
                    </a:solidFill>
                    <a:latin typeface="+mn-ea"/>
                  </a:rPr>
                  <a:t>当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sz="2200" dirty="0">
                    <a:solidFill>
                      <a:srgbClr val="C00000"/>
                    </a:solidFill>
                    <a:latin typeface="+mn-ea"/>
                  </a:rPr>
                  <a:t>&gt;0.6</a:t>
                </a:r>
                <a:r>
                  <a:rPr lang="zh-CN" altLang="zh-CN" sz="2200" dirty="0">
                    <a:solidFill>
                      <a:srgbClr val="C00000"/>
                    </a:solidFill>
                    <a:latin typeface="+mn-ea"/>
                  </a:rPr>
                  <a:t>时</a:t>
                </a:r>
                <a:r>
                  <a:rPr lang="zh-CN" altLang="zh-CN" sz="2200" dirty="0">
                    <a:solidFill>
                      <a:srgbClr val="1D2973"/>
                    </a:solidFill>
                    <a:latin typeface="+mn-ea"/>
                  </a:rPr>
                  <a:t>，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+mn-ea"/>
                  </a:rPr>
                  <a:t>范围查询</a:t>
                </a:r>
                <a:r>
                  <a:rPr lang="zh-CN" altLang="en-US" sz="2200" dirty="0">
                    <a:solidFill>
                      <a:srgbClr val="1D2973"/>
                    </a:solidFill>
                    <a:latin typeface="+mn-ea"/>
                  </a:rPr>
                  <a:t>方法仍能保证</a:t>
                </a:r>
                <a:r>
                  <a:rPr lang="zh-CN" altLang="zh-CN" sz="2200" dirty="0">
                    <a:solidFill>
                      <a:srgbClr val="1D2973"/>
                    </a:solidFill>
                    <a:latin typeface="+mn-ea"/>
                  </a:rPr>
                  <a:t>性能</a:t>
                </a:r>
                <a:r>
                  <a:rPr lang="zh-CN" altLang="en-US" sz="2200" dirty="0">
                    <a:solidFill>
                      <a:srgbClr val="1D2973"/>
                    </a:solidFill>
                    <a:latin typeface="+mn-ea"/>
                  </a:rPr>
                  <a:t>优势。</a:t>
                </a:r>
                <a:endParaRPr lang="zh-CN" altLang="en-US" sz="2200" dirty="0">
                  <a:solidFill>
                    <a:srgbClr val="1D2973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5ED08B5-8F2B-55B0-02F4-4AD3DD8EF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06" y="4797152"/>
                <a:ext cx="11170389" cy="1311128"/>
              </a:xfrm>
              <a:prstGeom prst="rect">
                <a:avLst/>
              </a:prstGeom>
              <a:blipFill>
                <a:blip r:embed="rId6"/>
                <a:stretch>
                  <a:fillRect l="-710" t="-3256" r="-109" b="-83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ACB516CB-CAC5-CB5A-FE8A-02113D989C9D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3</a:t>
            </a: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 </a:t>
            </a: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实验</a:t>
            </a:r>
          </a:p>
        </p:txBody>
      </p:sp>
    </p:spTree>
    <p:extLst>
      <p:ext uri="{BB962C8B-B14F-4D97-AF65-F5344CB8AC3E}">
        <p14:creationId xmlns:p14="http://schemas.microsoft.com/office/powerpoint/2010/main" val="115349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4C810FB-2B90-AED2-7570-CDD1DA272F50}"/>
                  </a:ext>
                </a:extLst>
              </p:cNvPr>
              <p:cNvSpPr/>
              <p:nvPr/>
            </p:nvSpPr>
            <p:spPr>
              <a:xfrm>
                <a:off x="766614" y="1340768"/>
                <a:ext cx="10441160" cy="3905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buFont typeface="Wingdings" pitchFamily="2" charset="2"/>
                  <a:buChar char="n"/>
                </a:pPr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  <a:ea typeface="+mn-ea"/>
                  </a:rPr>
                  <a:t>首次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将</a:t>
                </a:r>
                <a:r>
                  <a:rPr lang="zh-CN" altLang="zh-CN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设施的</a:t>
                </a:r>
                <a:r>
                  <a:rPr lang="zh-CN" altLang="zh-CN" sz="2400" b="1" dirty="0">
                    <a:solidFill>
                      <a:srgbClr val="C00000"/>
                    </a:solidFill>
                    <a:latin typeface="+mn-ea"/>
                    <a:ea typeface="+mn-ea"/>
                  </a:rPr>
                  <a:t>同行竞争</a:t>
                </a:r>
                <a:r>
                  <a:rPr lang="zh-CN" altLang="zh-CN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和用户对设施的</a:t>
                </a:r>
                <a:r>
                  <a:rPr lang="zh-CN" altLang="zh-CN" sz="2400" b="1" dirty="0">
                    <a:solidFill>
                      <a:srgbClr val="C00000"/>
                    </a:solidFill>
                    <a:latin typeface="+mn-ea"/>
                    <a:ea typeface="+mn-ea"/>
                  </a:rPr>
                  <a:t>评级因素</a:t>
                </a:r>
                <a:r>
                  <a:rPr lang="zh-CN" altLang="zh-CN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融入到</a:t>
                </a:r>
                <a:r>
                  <a:rPr lang="zh-CN" altLang="zh-CN" sz="2400" b="1" dirty="0">
                    <a:solidFill>
                      <a:srgbClr val="1D2973"/>
                    </a:solidFill>
                    <a:latin typeface="+mn-ea"/>
                    <a:ea typeface="+mn-ea"/>
                  </a:rPr>
                  <a:t>空间文本选址</a:t>
                </a:r>
                <a:r>
                  <a:rPr lang="zh-CN" altLang="zh-CN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问题当中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。</a:t>
                </a:r>
                <a:endParaRPr lang="en-US" altLang="zh-CN" sz="2400" dirty="0">
                  <a:solidFill>
                    <a:srgbClr val="1D2973"/>
                  </a:solidFill>
                  <a:latin typeface="+mn-ea"/>
                  <a:ea typeface="+mn-ea"/>
                </a:endParaRPr>
              </a:p>
              <a:p>
                <a:pPr marL="214313" indent="-214313">
                  <a:lnSpc>
                    <a:spcPct val="150000"/>
                  </a:lnSpc>
                  <a:buFont typeface="Wingdings" pitchFamily="2" charset="2"/>
                  <a:buChar char="n"/>
                </a:pPr>
                <a:r>
                  <a:rPr lang="zh-CN" altLang="en-US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构建了基于</a:t>
                </a:r>
                <a:r>
                  <a:rPr lang="en-US" altLang="zh-CN" sz="2400" kern="100" dirty="0" err="1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aR</a:t>
                </a:r>
                <a:r>
                  <a:rPr lang="en-US" altLang="zh-CN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-tree</a:t>
                </a:r>
                <a:r>
                  <a:rPr lang="zh-CN" altLang="en-US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的</a:t>
                </a:r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索引结构</a:t>
                </a:r>
                <a:r>
                  <a:rPr lang="en-US" altLang="zh-CN" sz="2400" b="1" kern="100" dirty="0" err="1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TaR</a:t>
                </a:r>
                <a:r>
                  <a:rPr lang="en-US" altLang="zh-CN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-Tree</a:t>
                </a:r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，</a:t>
                </a:r>
                <a:r>
                  <a:rPr lang="zh-CN" altLang="en-US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提出了</a:t>
                </a:r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基于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kern="100" smtClean="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kern="10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zh-CN" sz="2400" b="1" i="1" kern="100" smtClean="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kern="10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kern="10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zh-CN" sz="2400" b="1" i="1" kern="10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m:rPr>
                            <m:sty m:val="p"/>
                          </m:rPr>
                          <a:rPr lang="en-US" altLang="zh-CN" sz="2400" b="1" i="1" kern="100" smtClean="0">
                            <a:solidFill>
                              <a:srgbClr val="1D297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</m:sSub>
                    <m:r>
                      <a:rPr lang="en-US" altLang="zh-CN" sz="2400" b="1" i="1" kern="100">
                        <a:solidFill>
                          <a:srgbClr val="1D297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的剪枝策略，</a:t>
                </a:r>
                <a:r>
                  <a:rPr lang="zh-CN" altLang="en-US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以及基于</a:t>
                </a:r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评级</a:t>
                </a:r>
                <a:r>
                  <a:rPr lang="zh-CN" altLang="en-US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的</a:t>
                </a:r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优化计算</a:t>
                </a:r>
                <a:r>
                  <a:rPr lang="zh-CN" altLang="en-US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方法。</a:t>
                </a:r>
                <a:endParaRPr lang="en-US" altLang="zh-CN" sz="2400" kern="100" dirty="0">
                  <a:solidFill>
                    <a:srgbClr val="1D2973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214313" indent="-214313">
                  <a:lnSpc>
                    <a:spcPct val="150000"/>
                  </a:lnSpc>
                  <a:buFont typeface="Wingdings" pitchFamily="2" charset="2"/>
                  <a:buChar char="n"/>
                </a:pPr>
                <a:r>
                  <a:rPr lang="zh-CN" altLang="en-US" sz="2400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在上述基础上，设计了</a:t>
                </a:r>
                <a:r>
                  <a:rPr lang="zh-CN" altLang="en-US" sz="2400" b="1" kern="100" dirty="0">
                    <a:solidFill>
                      <a:srgbClr val="1D2973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空间连接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和</a:t>
                </a:r>
                <a:r>
                  <a:rPr lang="zh-CN" altLang="en-US" sz="2400" b="1" dirty="0">
                    <a:solidFill>
                      <a:srgbClr val="1D2973"/>
                    </a:solidFill>
                    <a:latin typeface="+mn-ea"/>
                    <a:ea typeface="+mn-ea"/>
                  </a:rPr>
                  <a:t>范围查询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两种算法。</a:t>
                </a:r>
                <a:endParaRPr lang="en-US" altLang="zh-CN" sz="2400" dirty="0">
                  <a:solidFill>
                    <a:srgbClr val="1D2973"/>
                  </a:solidFill>
                  <a:latin typeface="+mn-ea"/>
                  <a:ea typeface="+mn-ea"/>
                </a:endParaRPr>
              </a:p>
              <a:p>
                <a:pPr marL="214313" indent="-214313">
                  <a:lnSpc>
                    <a:spcPct val="150000"/>
                  </a:lnSpc>
                  <a:buFont typeface="Wingdings" pitchFamily="2" charset="2"/>
                  <a:buChar char="n"/>
                </a:pP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在大规模数据集下的实验证明，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</a:rPr>
                  <a:t>两个算法</a:t>
                </a:r>
                <a:r>
                  <a:rPr lang="zh-CN" altLang="zh-CN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性能都比基线</a:t>
                </a:r>
                <a:r>
                  <a:rPr lang="zh-CN" altLang="zh-CN" sz="2400" b="1" dirty="0">
                    <a:solidFill>
                      <a:srgbClr val="C00000"/>
                    </a:solidFill>
                    <a:latin typeface="+mn-ea"/>
                    <a:ea typeface="+mn-ea"/>
                  </a:rPr>
                  <a:t>提高近一个量级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。</a:t>
                </a:r>
                <a:endParaRPr lang="en-US" altLang="zh-CN" sz="2400" dirty="0">
                  <a:solidFill>
                    <a:srgbClr val="1D2973"/>
                  </a:solidFill>
                  <a:latin typeface="+mn-ea"/>
                  <a:ea typeface="+mn-ea"/>
                </a:endParaRPr>
              </a:p>
              <a:p>
                <a:pPr marL="214313" indent="-214313">
                  <a:lnSpc>
                    <a:spcPct val="150000"/>
                  </a:lnSpc>
                  <a:buFont typeface="Wingdings" pitchFamily="2" charset="2"/>
                  <a:buChar char="n"/>
                </a:pP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  <a:ea typeface="+mn-ea"/>
                  </a:rPr>
                  <a:t>建议，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1D2973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</a:rPr>
                  <a:t>＞</a:t>
                </a:r>
                <a:r>
                  <a:rPr lang="en-US" altLang="zh-CN" sz="2400" dirty="0">
                    <a:solidFill>
                      <a:srgbClr val="1D2973"/>
                    </a:solidFill>
                    <a:latin typeface="+mn-ea"/>
                  </a:rPr>
                  <a:t>0.6</a:t>
                </a:r>
                <a:r>
                  <a:rPr lang="zh-CN" altLang="en-US" sz="2400" dirty="0">
                    <a:solidFill>
                      <a:srgbClr val="1D2973"/>
                    </a:solidFill>
                    <a:latin typeface="+mn-ea"/>
                  </a:rPr>
                  <a:t>时，推荐使用范围查询，性能更为理想。</a:t>
                </a:r>
                <a:endParaRPr lang="en-US" altLang="zh-CN" sz="2400" dirty="0">
                  <a:solidFill>
                    <a:srgbClr val="1D2973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4C810FB-2B90-AED2-7570-CDD1DA272F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14" y="1340768"/>
                <a:ext cx="10441160" cy="3905043"/>
              </a:xfrm>
              <a:prstGeom prst="rect">
                <a:avLst/>
              </a:prstGeom>
              <a:blipFill>
                <a:blip r:embed="rId2"/>
                <a:stretch>
                  <a:fillRect l="-817" b="-26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D98C90C0-C1BD-C3C2-995B-9D0765E9076B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4 </a:t>
            </a: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173718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DFE7FC4-6DE6-7235-0459-D236A6CDF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12190413" cy="685710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C76AE8-855D-556A-85E6-CAD6950803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67821" y="6520259"/>
            <a:ext cx="2844430" cy="365125"/>
          </a:xfrm>
        </p:spPr>
        <p:txBody>
          <a:bodyPr/>
          <a:lstStyle/>
          <a:p>
            <a:fld id="{0C913308-F349-4B6D-A68A-DD1791B4A57B}" type="slidenum">
              <a:rPr lang="zh-CN" altLang="en-US" sz="1400" b="1" smtClean="0">
                <a:solidFill>
                  <a:schemeClr val="tx1"/>
                </a:solidFill>
              </a:rPr>
              <a:pPr/>
              <a:t>17</a:t>
            </a:fld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任意多边形: 形状 11">
            <a:extLst>
              <a:ext uri="{FF2B5EF4-FFF2-40B4-BE49-F238E27FC236}">
                <a16:creationId xmlns:a16="http://schemas.microsoft.com/office/drawing/2014/main" id="{29948C8A-A27F-DB1E-E402-873DE1448CA6}"/>
              </a:ext>
            </a:extLst>
          </p:cNvPr>
          <p:cNvSpPr/>
          <p:nvPr/>
        </p:nvSpPr>
        <p:spPr>
          <a:xfrm flipH="1">
            <a:off x="0" y="1828383"/>
            <a:ext cx="255181" cy="3211033"/>
          </a:xfrm>
          <a:custGeom>
            <a:avLst/>
            <a:gdLst>
              <a:gd name="connsiteX0" fmla="*/ 85062 w 255181"/>
              <a:gd name="connsiteY0" fmla="*/ 0 h 3211033"/>
              <a:gd name="connsiteX1" fmla="*/ 255181 w 255181"/>
              <a:gd name="connsiteY1" fmla="*/ 0 h 3211033"/>
              <a:gd name="connsiteX2" fmla="*/ 255181 w 255181"/>
              <a:gd name="connsiteY2" fmla="*/ 3211033 h 3211033"/>
              <a:gd name="connsiteX3" fmla="*/ 85062 w 255181"/>
              <a:gd name="connsiteY3" fmla="*/ 3211033 h 3211033"/>
              <a:gd name="connsiteX4" fmla="*/ 0 w 255181"/>
              <a:gd name="connsiteY4" fmla="*/ 3125971 h 3211033"/>
              <a:gd name="connsiteX5" fmla="*/ 0 w 255181"/>
              <a:gd name="connsiteY5" fmla="*/ 85062 h 3211033"/>
              <a:gd name="connsiteX6" fmla="*/ 85062 w 255181"/>
              <a:gd name="connsiteY6" fmla="*/ 0 h 3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181" h="3211033">
                <a:moveTo>
                  <a:pt x="85062" y="0"/>
                </a:moveTo>
                <a:lnTo>
                  <a:pt x="255181" y="0"/>
                </a:lnTo>
                <a:lnTo>
                  <a:pt x="255181" y="3211033"/>
                </a:lnTo>
                <a:lnTo>
                  <a:pt x="85062" y="3211033"/>
                </a:lnTo>
                <a:cubicBezTo>
                  <a:pt x="38084" y="3211033"/>
                  <a:pt x="0" y="3172949"/>
                  <a:pt x="0" y="3125971"/>
                </a:cubicBezTo>
                <a:lnTo>
                  <a:pt x="0" y="85062"/>
                </a:lnTo>
                <a:cubicBezTo>
                  <a:pt x="0" y="38084"/>
                  <a:pt x="38084" y="0"/>
                  <a:pt x="85062" y="0"/>
                </a:cubicBezTo>
                <a:close/>
              </a:path>
            </a:pathLst>
          </a:custGeom>
          <a:solidFill>
            <a:srgbClr val="1D2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FAD0EF-6054-FA4D-D644-6818F80295A6}"/>
              </a:ext>
            </a:extLst>
          </p:cNvPr>
          <p:cNvSpPr/>
          <p:nvPr/>
        </p:nvSpPr>
        <p:spPr>
          <a:xfrm>
            <a:off x="622598" y="2836735"/>
            <a:ext cx="7404141" cy="13843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4800" dirty="0">
                <a:solidFill>
                  <a:srgbClr val="1D2973"/>
                </a:solidFill>
                <a:latin typeface="+mj-lt"/>
                <a:ea typeface="方正细谭黑简体" panose="02000000000000000000" pitchFamily="2" charset="-122"/>
                <a:cs typeface="+mn-ea"/>
              </a:rPr>
              <a:t>敬请各位专家批评指正！</a:t>
            </a:r>
          </a:p>
          <a:p>
            <a:pPr>
              <a:lnSpc>
                <a:spcPct val="120000"/>
              </a:lnSpc>
            </a:pPr>
            <a:endParaRPr lang="en-US" altLang="zh-CN" sz="2400" dirty="0">
              <a:solidFill>
                <a:srgbClr val="1D2973"/>
              </a:solidFill>
              <a:latin typeface="+mj-lt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徽标, 公司名称&#10;&#10;描述已自动生成">
            <a:extLst>
              <a:ext uri="{FF2B5EF4-FFF2-40B4-BE49-F238E27FC236}">
                <a16:creationId xmlns:a16="http://schemas.microsoft.com/office/drawing/2014/main" id="{56866A12-3C92-A784-6331-A8CFAFFF6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660" r="9288" b="30050"/>
          <a:stretch/>
        </p:blipFill>
        <p:spPr>
          <a:xfrm>
            <a:off x="122491" y="54679"/>
            <a:ext cx="2732355" cy="1095567"/>
          </a:xfrm>
          <a:prstGeom prst="rect">
            <a:avLst/>
          </a:prstGeom>
        </p:spPr>
      </p:pic>
      <p:pic>
        <p:nvPicPr>
          <p:cNvPr id="9" name="Picture 1" descr="E:\1-于志斌\7-学校PPT及宣传视频\3-学校校徽\西电校徽\西电红黑图标.png">
            <a:extLst>
              <a:ext uri="{FF2B5EF4-FFF2-40B4-BE49-F238E27FC236}">
                <a16:creationId xmlns:a16="http://schemas.microsoft.com/office/drawing/2014/main" id="{DE4EF226-6784-F3CB-F39A-575266E4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92" y="5445224"/>
            <a:ext cx="2957658" cy="834887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F7FC84B-201A-5E9D-ECDA-E0E8409CC5FA}"/>
              </a:ext>
            </a:extLst>
          </p:cNvPr>
          <p:cNvGrpSpPr/>
          <p:nvPr/>
        </p:nvGrpSpPr>
        <p:grpSpPr>
          <a:xfrm>
            <a:off x="2921524" y="5497159"/>
            <a:ext cx="2880320" cy="731520"/>
            <a:chOff x="187" y="150"/>
            <a:chExt cx="3930" cy="1004"/>
          </a:xfrm>
          <a:effectLst>
            <a:glow rad="63500">
              <a:schemeClr val="bg1">
                <a:alpha val="40000"/>
              </a:schemeClr>
            </a:glow>
          </a:effectLst>
        </p:grpSpPr>
        <p:pic>
          <p:nvPicPr>
            <p:cNvPr id="11" name="图片 10" descr="校标规范2">
              <a:extLst>
                <a:ext uri="{FF2B5EF4-FFF2-40B4-BE49-F238E27FC236}">
                  <a16:creationId xmlns:a16="http://schemas.microsoft.com/office/drawing/2014/main" id="{BF7DEF6D-24E1-83F8-DF4D-CFBD5CCE1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" y="150"/>
              <a:ext cx="1005" cy="1005"/>
            </a:xfrm>
            <a:prstGeom prst="rect">
              <a:avLst/>
            </a:prstGeom>
          </p:spPr>
        </p:pic>
        <p:pic>
          <p:nvPicPr>
            <p:cNvPr id="14" name="图片 13" descr="校名规范">
              <a:extLst>
                <a:ext uri="{FF2B5EF4-FFF2-40B4-BE49-F238E27FC236}">
                  <a16:creationId xmlns:a16="http://schemas.microsoft.com/office/drawing/2014/main" id="{311969CB-0034-8128-2BCF-08B19C2F0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3" y="249"/>
              <a:ext cx="2745" cy="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80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176433A7-EE60-46A6-1578-FA81EA4F14F3}"/>
              </a:ext>
            </a:extLst>
          </p:cNvPr>
          <p:cNvSpPr txBox="1"/>
          <p:nvPr/>
        </p:nvSpPr>
        <p:spPr>
          <a:xfrm>
            <a:off x="1918742" y="2297724"/>
            <a:ext cx="15985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800" b="1" dirty="0">
                <a:solidFill>
                  <a:srgbClr val="1D2973"/>
                </a:solidFill>
                <a:latin typeface="+mj-ea"/>
                <a:ea typeface="+mj-ea"/>
                <a:cs typeface="经典综艺体简" panose="02010609000101010101" pitchFamily="49" charset="-122"/>
              </a:rPr>
              <a:t>目 录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AAC662E-B9F1-06FA-E4A8-E8BE2982653F}"/>
              </a:ext>
            </a:extLst>
          </p:cNvPr>
          <p:cNvSpPr txBox="1"/>
          <p:nvPr/>
        </p:nvSpPr>
        <p:spPr>
          <a:xfrm>
            <a:off x="1933468" y="3364464"/>
            <a:ext cx="156119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</a:rPr>
              <a:t>CONTENTS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C6CC198-36B2-EB6B-0664-FB737A1E9DCC}"/>
              </a:ext>
            </a:extLst>
          </p:cNvPr>
          <p:cNvGrpSpPr/>
          <p:nvPr/>
        </p:nvGrpSpPr>
        <p:grpSpPr>
          <a:xfrm>
            <a:off x="4303896" y="1751300"/>
            <a:ext cx="3357827" cy="528902"/>
            <a:chOff x="2056414" y="223794"/>
            <a:chExt cx="2477037" cy="447756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8C91E11-57EE-AD39-7DA6-3D69A5D8081F}"/>
                </a:ext>
              </a:extLst>
            </p:cNvPr>
            <p:cNvSpPr txBox="1"/>
            <p:nvPr/>
          </p:nvSpPr>
          <p:spPr>
            <a:xfrm>
              <a:off x="2807918" y="223794"/>
              <a:ext cx="1725533" cy="390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rgbClr val="1D2973"/>
                  </a:solidFill>
                  <a:latin typeface="+mn-ea"/>
                  <a:ea typeface="+mn-ea"/>
                </a:rPr>
                <a:t>背景及问题定义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8CA4898-E586-2037-C688-A7F3F0ABBCE9}"/>
                </a:ext>
              </a:extLst>
            </p:cNvPr>
            <p:cNvSpPr txBox="1"/>
            <p:nvPr/>
          </p:nvSpPr>
          <p:spPr>
            <a:xfrm>
              <a:off x="2056414" y="228603"/>
              <a:ext cx="538283" cy="44294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i="1" dirty="0">
                  <a:solidFill>
                    <a:srgbClr val="1D2973"/>
                  </a:solidFill>
                  <a:latin typeface="+mn-ea"/>
                </a:rPr>
                <a:t>01.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C92E94A-91BF-BA5D-9472-64051255F7B5}"/>
              </a:ext>
            </a:extLst>
          </p:cNvPr>
          <p:cNvGrpSpPr/>
          <p:nvPr/>
        </p:nvGrpSpPr>
        <p:grpSpPr>
          <a:xfrm>
            <a:off x="4303898" y="2654715"/>
            <a:ext cx="2434496" cy="523220"/>
            <a:chOff x="2101912" y="165088"/>
            <a:chExt cx="1795905" cy="442946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395FFCF7-6166-93B3-2564-713162854234}"/>
                </a:ext>
              </a:extLst>
            </p:cNvPr>
            <p:cNvSpPr txBox="1"/>
            <p:nvPr/>
          </p:nvSpPr>
          <p:spPr>
            <a:xfrm>
              <a:off x="2853415" y="185904"/>
              <a:ext cx="1044402" cy="390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rgbClr val="1D2973"/>
                  </a:solidFill>
                  <a:latin typeface="+mn-ea"/>
                </a:rPr>
                <a:t>解决方案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9DBC226-8664-E798-6154-4E35360D95D3}"/>
                </a:ext>
              </a:extLst>
            </p:cNvPr>
            <p:cNvSpPr txBox="1"/>
            <p:nvPr/>
          </p:nvSpPr>
          <p:spPr>
            <a:xfrm>
              <a:off x="2101912" y="165088"/>
              <a:ext cx="538283" cy="44294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i="1" dirty="0">
                  <a:solidFill>
                    <a:srgbClr val="1D2973"/>
                  </a:solidFill>
                  <a:latin typeface="+mn-ea"/>
                </a:rPr>
                <a:t>02.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A6E6554-86E5-92C3-2DC6-83D26444FDB5}"/>
              </a:ext>
            </a:extLst>
          </p:cNvPr>
          <p:cNvGrpSpPr/>
          <p:nvPr/>
        </p:nvGrpSpPr>
        <p:grpSpPr>
          <a:xfrm>
            <a:off x="4303896" y="3628258"/>
            <a:ext cx="2434495" cy="523221"/>
            <a:chOff x="2123728" y="179771"/>
            <a:chExt cx="1795905" cy="442947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C85C5C0-B6CC-9218-7253-522099166A93}"/>
                </a:ext>
              </a:extLst>
            </p:cNvPr>
            <p:cNvSpPr txBox="1"/>
            <p:nvPr/>
          </p:nvSpPr>
          <p:spPr>
            <a:xfrm>
              <a:off x="2875231" y="193421"/>
              <a:ext cx="1044402" cy="390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rgbClr val="1D2973"/>
                  </a:solidFill>
                  <a:latin typeface="+mn-ea"/>
                </a:rPr>
                <a:t>实验结果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03C5EB29-FC68-24B5-F836-2B3BC5941E1D}"/>
                </a:ext>
              </a:extLst>
            </p:cNvPr>
            <p:cNvSpPr txBox="1"/>
            <p:nvPr/>
          </p:nvSpPr>
          <p:spPr>
            <a:xfrm>
              <a:off x="2123728" y="179771"/>
              <a:ext cx="538283" cy="44294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i="1" dirty="0">
                  <a:solidFill>
                    <a:srgbClr val="1D2973"/>
                  </a:solidFill>
                  <a:latin typeface="+mn-ea"/>
                </a:rPr>
                <a:t>03.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F59CCE3-5926-45F1-D232-5571BB0403A3}"/>
              </a:ext>
            </a:extLst>
          </p:cNvPr>
          <p:cNvGrpSpPr/>
          <p:nvPr/>
        </p:nvGrpSpPr>
        <p:grpSpPr>
          <a:xfrm>
            <a:off x="4303899" y="4561963"/>
            <a:ext cx="1824261" cy="523221"/>
            <a:chOff x="2123701" y="128263"/>
            <a:chExt cx="1345740" cy="442947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9831006-EAD1-6FF6-39ED-7BCDE16BCD17}"/>
                </a:ext>
              </a:extLst>
            </p:cNvPr>
            <p:cNvSpPr txBox="1"/>
            <p:nvPr/>
          </p:nvSpPr>
          <p:spPr>
            <a:xfrm>
              <a:off x="2879127" y="153052"/>
              <a:ext cx="590314" cy="390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rgbClr val="1D2973"/>
                  </a:solidFill>
                  <a:latin typeface="+mn-ea"/>
                </a:rPr>
                <a:t>总结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063B0DE-4785-4C1A-5C58-147E123FFEEE}"/>
                </a:ext>
              </a:extLst>
            </p:cNvPr>
            <p:cNvSpPr txBox="1"/>
            <p:nvPr/>
          </p:nvSpPr>
          <p:spPr>
            <a:xfrm>
              <a:off x="2123701" y="128263"/>
              <a:ext cx="538283" cy="44294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i="1" dirty="0">
                  <a:solidFill>
                    <a:srgbClr val="1D2973"/>
                  </a:solidFill>
                  <a:latin typeface="+mn-ea"/>
                </a:rPr>
                <a:t>04.</a:t>
              </a: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3D56B9F-04A2-0284-31D3-86EDAD8489E9}"/>
              </a:ext>
            </a:extLst>
          </p:cNvPr>
          <p:cNvCxnSpPr>
            <a:cxnSpLocks/>
          </p:cNvCxnSpPr>
          <p:nvPr/>
        </p:nvCxnSpPr>
        <p:spPr>
          <a:xfrm>
            <a:off x="4078982" y="1340768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38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BA8FA6-680E-402F-C43B-DF84BCA2C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58" y="1859702"/>
            <a:ext cx="1872208" cy="27177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2944E7-6364-FFE3-F274-B77B1DD08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30620" r="4063" b="32456"/>
          <a:stretch/>
        </p:blipFill>
        <p:spPr>
          <a:xfrm>
            <a:off x="2462674" y="4144485"/>
            <a:ext cx="2794054" cy="196039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AC84448D-750C-4F5B-4B9C-A72EFFF8FBF2}"/>
              </a:ext>
            </a:extLst>
          </p:cNvPr>
          <p:cNvSpPr/>
          <p:nvPr/>
        </p:nvSpPr>
        <p:spPr>
          <a:xfrm>
            <a:off x="5267452" y="4729423"/>
            <a:ext cx="2794054" cy="941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规划出一条</a:t>
            </a:r>
            <a:endParaRPr lang="en-US" altLang="zh-CN" sz="2400" dirty="0">
              <a:solidFill>
                <a:srgbClr val="073B7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最合理的出行路线</a:t>
            </a:r>
            <a:endParaRPr lang="zh-CN" altLang="en-US" sz="2400" b="1" dirty="0">
              <a:solidFill>
                <a:srgbClr val="073B74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EC2A8D7-3852-F7CC-1DBD-BB55611561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69" t="24428" r="29948" b="5719"/>
          <a:stretch/>
        </p:blipFill>
        <p:spPr>
          <a:xfrm>
            <a:off x="930798" y="1244114"/>
            <a:ext cx="2498250" cy="197445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CEEC865-1A5F-3A76-2846-5913B69BFC83}"/>
              </a:ext>
            </a:extLst>
          </p:cNvPr>
          <p:cNvSpPr/>
          <p:nvPr/>
        </p:nvSpPr>
        <p:spPr>
          <a:xfrm>
            <a:off x="871225" y="3331951"/>
            <a:ext cx="2794053" cy="49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基于时空数据</a:t>
            </a:r>
            <a:r>
              <a:rPr lang="zh-CN" altLang="en-US" sz="2400" b="1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选址</a:t>
            </a:r>
            <a:endParaRPr lang="en-US" altLang="zh-CN" sz="2400" b="1" dirty="0">
              <a:solidFill>
                <a:srgbClr val="073B7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6891667-CA8A-FAD4-F7D4-881A5267D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22" y="1479581"/>
            <a:ext cx="3612549" cy="173899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4187C357-5D70-8F15-CA61-1D1782F63037}"/>
              </a:ext>
            </a:extLst>
          </p:cNvPr>
          <p:cNvSpPr/>
          <p:nvPr/>
        </p:nvSpPr>
        <p:spPr>
          <a:xfrm>
            <a:off x="3619980" y="3362755"/>
            <a:ext cx="5397681" cy="49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根据空间数据挖掘物流的</a:t>
            </a:r>
            <a:r>
              <a:rPr lang="zh-CN" altLang="en-US" sz="2400" b="1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最优调度方法</a:t>
            </a:r>
            <a:endParaRPr lang="en-US" altLang="zh-CN" sz="2400" b="1" dirty="0">
              <a:solidFill>
                <a:srgbClr val="073B7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CAEF6EA-2BE0-1447-3672-793BCEF6C3E6}"/>
              </a:ext>
            </a:extLst>
          </p:cNvPr>
          <p:cNvSpPr/>
          <p:nvPr/>
        </p:nvSpPr>
        <p:spPr>
          <a:xfrm>
            <a:off x="8831510" y="4729423"/>
            <a:ext cx="2744524" cy="941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寻找一条</a:t>
            </a:r>
            <a:endParaRPr lang="en-US" altLang="zh-CN" sz="2400" dirty="0">
              <a:solidFill>
                <a:srgbClr val="073B7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073B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最匹配的旅游路线</a:t>
            </a:r>
            <a:endParaRPr lang="zh-CN" altLang="en-US" sz="2400" dirty="0">
              <a:solidFill>
                <a:srgbClr val="073B74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B272DC8-A252-2E54-A392-5A5249B583FB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704994A-4E84-FA33-558D-7CE1261D81B9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1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107190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265FF5-90EE-C76F-6B35-48DBECA89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6" y="1917015"/>
            <a:ext cx="8856985" cy="424099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E317879-18DE-F491-3AE4-78C5C3A570E9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DE7FF2-B4BA-15F3-CED3-49D039ED7A05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1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研究问题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基于空间文本的选址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834D8F-B068-EB2B-0BA9-4F3FFC664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80" y="1927831"/>
            <a:ext cx="792088" cy="7920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1B3A98-7E51-CEAC-3281-B8AF440C7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54" y="4101320"/>
            <a:ext cx="792088" cy="7920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DB2D2-FF46-CB2F-9B2D-84274B66C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29" y="3877598"/>
            <a:ext cx="792088" cy="79208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4E8D00-C5C9-44C8-7819-C56394F7DA63}"/>
              </a:ext>
            </a:extLst>
          </p:cNvPr>
          <p:cNvSpPr txBox="1"/>
          <p:nvPr/>
        </p:nvSpPr>
        <p:spPr>
          <a:xfrm>
            <a:off x="5642946" y="1859394"/>
            <a:ext cx="6938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endParaRPr lang="zh-CN" altLang="en-US" sz="3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18393FB-9F6D-D6B4-F23F-7D7AD629E6D8}"/>
              </a:ext>
            </a:extLst>
          </p:cNvPr>
          <p:cNvSpPr txBox="1"/>
          <p:nvPr/>
        </p:nvSpPr>
        <p:spPr>
          <a:xfrm>
            <a:off x="6822160" y="3901839"/>
            <a:ext cx="6938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C</a:t>
            </a:r>
            <a:endParaRPr lang="zh-CN" altLang="en-US" sz="3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AA6F54-6E9B-51EE-ED93-FC374F8C5AC9}"/>
              </a:ext>
            </a:extLst>
          </p:cNvPr>
          <p:cNvSpPr txBox="1"/>
          <p:nvPr/>
        </p:nvSpPr>
        <p:spPr>
          <a:xfrm>
            <a:off x="2341696" y="3936337"/>
            <a:ext cx="6938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3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34DA10E-3B99-4CB9-288B-F17580631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92" y="3093574"/>
            <a:ext cx="288032" cy="531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DC8221C-5195-DC3A-2B83-79C93C761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33" y="3134046"/>
            <a:ext cx="288032" cy="53175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2EE09C-078D-67BA-F51B-F732A4027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17" y="2279643"/>
            <a:ext cx="288032" cy="5317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6ECEF29-8894-C46B-BD6D-19CDCDE5C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22" y="3036799"/>
            <a:ext cx="288032" cy="531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E54610F-2131-2618-035E-7630DDA15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56" y="4828212"/>
            <a:ext cx="288032" cy="5317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EF378A-5679-8168-2368-D8AF5BE94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98" y="5101555"/>
            <a:ext cx="288032" cy="5317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0E79D5E-38D9-00FD-A9B7-36D785D06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67" y="5027287"/>
            <a:ext cx="288032" cy="53175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5848FFB-A0E4-86D3-A53D-DD172CE13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50" y="4768648"/>
            <a:ext cx="288032" cy="5317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5A5B6A4-E38B-603D-20FB-43868AAB3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87" y="5145072"/>
            <a:ext cx="288032" cy="531752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C7B3C14-1B2F-D3A3-4BAA-4265167D2C84}"/>
              </a:ext>
            </a:extLst>
          </p:cNvPr>
          <p:cNvCxnSpPr>
            <a:cxnSpLocks/>
          </p:cNvCxnSpPr>
          <p:nvPr/>
        </p:nvCxnSpPr>
        <p:spPr>
          <a:xfrm>
            <a:off x="3123166" y="4669686"/>
            <a:ext cx="689428" cy="431869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E3C31C26-347B-CF3F-24E0-18CDAF119D20}"/>
              </a:ext>
            </a:extLst>
          </p:cNvPr>
          <p:cNvCxnSpPr>
            <a:cxnSpLocks/>
          </p:cNvCxnSpPr>
          <p:nvPr/>
        </p:nvCxnSpPr>
        <p:spPr>
          <a:xfrm>
            <a:off x="2929819" y="4714556"/>
            <a:ext cx="258732" cy="379532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B6AE5A9-6513-B017-7BE2-A632094F2C4F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248883" y="4705343"/>
            <a:ext cx="480350" cy="321944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0719B6D-64A3-26D5-F23D-044307876697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5994222" y="2763230"/>
            <a:ext cx="122486" cy="330344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C2703511-4AEB-E21C-1F66-E5D28BF73AD7}"/>
              </a:ext>
            </a:extLst>
          </p:cNvPr>
          <p:cNvCxnSpPr>
            <a:cxnSpLocks/>
          </p:cNvCxnSpPr>
          <p:nvPr/>
        </p:nvCxnSpPr>
        <p:spPr>
          <a:xfrm>
            <a:off x="6646043" y="2743139"/>
            <a:ext cx="965417" cy="390204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F8984A5-FF78-CB95-485A-B5FD1AD3855F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689632" y="2364558"/>
            <a:ext cx="809585" cy="180961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938261A3-42FB-0643-FC47-1D3CB13582C1}"/>
              </a:ext>
            </a:extLst>
          </p:cNvPr>
          <p:cNvCxnSpPr>
            <a:cxnSpLocks/>
          </p:cNvCxnSpPr>
          <p:nvPr/>
        </p:nvCxnSpPr>
        <p:spPr>
          <a:xfrm flipV="1">
            <a:off x="6326371" y="4607722"/>
            <a:ext cx="768382" cy="25987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E839B1C0-7927-611C-3FE6-BB658447DD07}"/>
              </a:ext>
            </a:extLst>
          </p:cNvPr>
          <p:cNvCxnSpPr>
            <a:cxnSpLocks/>
          </p:cNvCxnSpPr>
          <p:nvPr/>
        </p:nvCxnSpPr>
        <p:spPr>
          <a:xfrm flipV="1">
            <a:off x="7277231" y="4885620"/>
            <a:ext cx="179753" cy="383661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55AD1184-F1FA-D2DB-8F76-563C33D85EE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6260724" y="2743154"/>
            <a:ext cx="698925" cy="390892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>
            <a:extLst>
              <a:ext uri="{FF2B5EF4-FFF2-40B4-BE49-F238E27FC236}">
                <a16:creationId xmlns:a16="http://schemas.microsoft.com/office/drawing/2014/main" id="{29832040-473C-9544-5CDB-90D4B09CA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45" y="2724679"/>
            <a:ext cx="759427" cy="42712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30CFCD0F-3D68-0214-8AD5-A1C8EFAC5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28" y="4151353"/>
            <a:ext cx="488050" cy="650937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5AB598D3-3CB5-C8FE-04C5-0EC16DA41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77" y="5503695"/>
            <a:ext cx="766270" cy="50533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1420EAE-7340-29C7-A97D-B38ACF0D0FA4}"/>
              </a:ext>
            </a:extLst>
          </p:cNvPr>
          <p:cNvSpPr/>
          <p:nvPr/>
        </p:nvSpPr>
        <p:spPr>
          <a:xfrm>
            <a:off x="6752857" y="1982627"/>
            <a:ext cx="1997691" cy="1794308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2619781-D25A-EF05-D468-9AA06FEF4563}"/>
              </a:ext>
            </a:extLst>
          </p:cNvPr>
          <p:cNvSpPr/>
          <p:nvPr/>
        </p:nvSpPr>
        <p:spPr>
          <a:xfrm>
            <a:off x="2634221" y="4779670"/>
            <a:ext cx="1936001" cy="1385634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D36AAD-EFED-2A3D-E0B1-AC6E12165308}"/>
              </a:ext>
            </a:extLst>
          </p:cNvPr>
          <p:cNvSpPr/>
          <p:nvPr/>
        </p:nvSpPr>
        <p:spPr>
          <a:xfrm>
            <a:off x="5173927" y="4075831"/>
            <a:ext cx="1381505" cy="1385634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1F6B676-31F0-2D54-7E4D-984A7BBDC8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0"/>
          <a:stretch/>
        </p:blipFill>
        <p:spPr>
          <a:xfrm>
            <a:off x="2074142" y="2275311"/>
            <a:ext cx="3417358" cy="1665871"/>
          </a:xfrm>
          <a:prstGeom prst="rect">
            <a:avLst/>
          </a:prstGeom>
        </p:spPr>
      </p:pic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C77677DB-C0D7-4462-01B2-2D00E946278B}"/>
              </a:ext>
            </a:extLst>
          </p:cNvPr>
          <p:cNvSpPr/>
          <p:nvPr/>
        </p:nvSpPr>
        <p:spPr>
          <a:xfrm>
            <a:off x="9156488" y="2017410"/>
            <a:ext cx="2111453" cy="927989"/>
          </a:xfrm>
          <a:prstGeom prst="wedgeRoundRectCallout">
            <a:avLst>
              <a:gd name="adj1" fmla="val -69822"/>
              <a:gd name="adj2" fmla="val 72325"/>
              <a:gd name="adj3" fmla="val 16667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未考虑已有设施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同行竞争</a:t>
            </a:r>
          </a:p>
        </p:txBody>
      </p:sp>
      <p:sp>
        <p:nvSpPr>
          <p:cNvPr id="27" name="对话气泡: 圆角矩形 26">
            <a:extLst>
              <a:ext uri="{FF2B5EF4-FFF2-40B4-BE49-F238E27FC236}">
                <a16:creationId xmlns:a16="http://schemas.microsoft.com/office/drawing/2014/main" id="{51F4E2D5-4DA6-3112-0820-53C319A7F19D}"/>
              </a:ext>
            </a:extLst>
          </p:cNvPr>
          <p:cNvSpPr/>
          <p:nvPr/>
        </p:nvSpPr>
        <p:spPr>
          <a:xfrm>
            <a:off x="530181" y="2165585"/>
            <a:ext cx="1457841" cy="927989"/>
          </a:xfrm>
          <a:prstGeom prst="wedgeRoundRectCallout">
            <a:avLst>
              <a:gd name="adj1" fmla="val 56113"/>
              <a:gd name="adj2" fmla="val 71889"/>
              <a:gd name="adj3" fmla="val 16667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未考虑设施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自身的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评级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9C356CC-0EC4-120B-8892-9955FFC8D74F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7822343" y="5145072"/>
            <a:ext cx="1154288" cy="378857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F6920C6E-7918-D2F2-827A-6D7F2D07E5D3}"/>
              </a:ext>
            </a:extLst>
          </p:cNvPr>
          <p:cNvSpPr/>
          <p:nvPr/>
        </p:nvSpPr>
        <p:spPr>
          <a:xfrm>
            <a:off x="8976631" y="5124076"/>
            <a:ext cx="2382811" cy="799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顾客访问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空间文本相关性最高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的候选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D379A5C-84AF-9E8A-A118-9BB3B910FA0F}"/>
              </a:ext>
            </a:extLst>
          </p:cNvPr>
          <p:cNvSpPr txBox="1"/>
          <p:nvPr/>
        </p:nvSpPr>
        <p:spPr>
          <a:xfrm>
            <a:off x="396385" y="699992"/>
            <a:ext cx="9588102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场景：给定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A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、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B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、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C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三个候选位置，根据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空间文本相关性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，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选择其中  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        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最优的一个新建快餐店，使得其可以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影响最多的潜在用户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。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24571B3-A2FE-1634-C3FC-1DA249F7E066}"/>
              </a:ext>
            </a:extLst>
          </p:cNvPr>
          <p:cNvSpPr txBox="1"/>
          <p:nvPr/>
        </p:nvSpPr>
        <p:spPr>
          <a:xfrm>
            <a:off x="7638638" y="2017948"/>
            <a:ext cx="1113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8F5AE2A-E38F-8AAE-81C7-2935E0ADA7F3}"/>
              </a:ext>
            </a:extLst>
          </p:cNvPr>
          <p:cNvSpPr txBox="1"/>
          <p:nvPr/>
        </p:nvSpPr>
        <p:spPr>
          <a:xfrm>
            <a:off x="5142446" y="5043825"/>
            <a:ext cx="1113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0EB75CB-862D-FAC2-4B32-3F870132065B}"/>
              </a:ext>
            </a:extLst>
          </p:cNvPr>
          <p:cNvSpPr txBox="1"/>
          <p:nvPr/>
        </p:nvSpPr>
        <p:spPr>
          <a:xfrm>
            <a:off x="2582103" y="5710105"/>
            <a:ext cx="1113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EF3B98EE-EEEC-D409-C19D-B5126CF61CBB}"/>
              </a:ext>
            </a:extLst>
          </p:cNvPr>
          <p:cNvCxnSpPr>
            <a:cxnSpLocks/>
          </p:cNvCxnSpPr>
          <p:nvPr/>
        </p:nvCxnSpPr>
        <p:spPr>
          <a:xfrm flipH="1" flipV="1">
            <a:off x="7710075" y="4904322"/>
            <a:ext cx="41627" cy="463109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>
            <a:extLst>
              <a:ext uri="{FF2B5EF4-FFF2-40B4-BE49-F238E27FC236}">
                <a16:creationId xmlns:a16="http://schemas.microsoft.com/office/drawing/2014/main" id="{08CCE34F-012F-9FAE-1305-8A095141A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09" y="5382484"/>
            <a:ext cx="288032" cy="531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001B67C3-A2F2-04CF-83B8-36E01033CB24}"/>
                  </a:ext>
                </a:extLst>
              </p:cNvPr>
              <p:cNvSpPr txBox="1"/>
              <p:nvPr/>
            </p:nvSpPr>
            <p:spPr>
              <a:xfrm>
                <a:off x="8129639" y="4227552"/>
                <a:ext cx="3855515" cy="584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000" kern="100" spc="10" dirty="0">
                    <a:solidFill>
                      <a:srgbClr val="002060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空间文本相关性：</a:t>
                </a:r>
                <a:r>
                  <a:rPr lang="en-US" altLang="zh-CN" sz="2000" kern="100" spc="10" dirty="0">
                    <a:solidFill>
                      <a:srgbClr val="002060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 kern="100" spc="1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zh-CN" altLang="zh-CN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100" spc="1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 kern="100" spc="1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kern="100" spc="1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i="1" kern="100" spc="1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</m:d>
                    <m:r>
                      <a:rPr lang="en-US" altLang="zh-CN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i="1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zh-CN" altLang="zh-CN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100" spc="1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 kern="100" spc="1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kern="100" spc="1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i="1" kern="100" spc="1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</m:d>
                    <m:r>
                      <a:rPr lang="en-US" altLang="zh-CN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+(1</m:t>
                    </m:r>
                    <m:r>
                      <a:rPr lang="en-US" altLang="zh-CN" i="1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i="1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altLang="zh-CN" i="1" kern="100" spc="1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zh-CN" altLang="zh-CN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100" spc="1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 kern="100" spc="1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kern="100" spc="1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i="1" kern="100" spc="1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</m:d>
                  </m:oMath>
                </a14:m>
                <a:r>
                  <a:rPr lang="en-US" altLang="zh-CN" kern="100" spc="1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方正书宋简体" panose="03000509000000000000" pitchFamily="65" charset="-122"/>
                  </a:rPr>
                  <a:t> </a:t>
                </a:r>
                <a:endParaRPr lang="zh-CN" altLang="en-US" sz="20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001B67C3-A2F2-04CF-83B8-36E01033C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639" y="4227552"/>
                <a:ext cx="3855515" cy="584775"/>
              </a:xfrm>
              <a:prstGeom prst="rect">
                <a:avLst/>
              </a:prstGeom>
              <a:blipFill>
                <a:blip r:embed="rId11"/>
                <a:stretch>
                  <a:fillRect l="-4114" t="-13542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矩形 62">
            <a:extLst>
              <a:ext uri="{FF2B5EF4-FFF2-40B4-BE49-F238E27FC236}">
                <a16:creationId xmlns:a16="http://schemas.microsoft.com/office/drawing/2014/main" id="{7D001F46-75FE-0DA7-EF0A-1A7FA6ADE0CE}"/>
              </a:ext>
            </a:extLst>
          </p:cNvPr>
          <p:cNvSpPr/>
          <p:nvPr/>
        </p:nvSpPr>
        <p:spPr>
          <a:xfrm>
            <a:off x="4897002" y="1871530"/>
            <a:ext cx="751656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最优</a:t>
            </a: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8DD958F5-361B-0172-FC87-A854ED7D5FD9}"/>
              </a:ext>
            </a:extLst>
          </p:cNvPr>
          <p:cNvGrpSpPr/>
          <p:nvPr/>
        </p:nvGrpSpPr>
        <p:grpSpPr>
          <a:xfrm>
            <a:off x="5556297" y="2148203"/>
            <a:ext cx="617851" cy="436062"/>
            <a:chOff x="12243460" y="5458709"/>
            <a:chExt cx="617851" cy="436062"/>
          </a:xfrm>
        </p:grpSpPr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32520658-6CA7-08D7-6BAC-27EADB1F93A2}"/>
                </a:ext>
              </a:extLst>
            </p:cNvPr>
            <p:cNvCxnSpPr>
              <a:cxnSpLocks/>
            </p:cNvCxnSpPr>
            <p:nvPr/>
          </p:nvCxnSpPr>
          <p:spPr>
            <a:xfrm>
              <a:off x="12243460" y="5535157"/>
              <a:ext cx="188450" cy="35961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241AC4D4-DF70-12AC-8465-EF30E8FA22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31910" y="5458709"/>
              <a:ext cx="429401" cy="42184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17384D21-60AE-CE59-1358-A10DCB6D67C2}"/>
              </a:ext>
            </a:extLst>
          </p:cNvPr>
          <p:cNvSpPr/>
          <p:nvPr/>
        </p:nvSpPr>
        <p:spPr>
          <a:xfrm>
            <a:off x="3362417" y="2924484"/>
            <a:ext cx="5288955" cy="1692993"/>
          </a:xfrm>
          <a:prstGeom prst="roundRect">
            <a:avLst/>
          </a:prstGeom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现实中没有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同行竞争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的理想情况几乎不存在，且用户通过查看网上的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评级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选择设施越来越普遍，缺少对二者的考虑会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显著降低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选址方法的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9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5" grpId="0" animBg="1"/>
      <p:bldP spid="27" grpId="0" animBg="1"/>
      <p:bldP spid="37" grpId="0"/>
      <p:bldP spid="46" grpId="0"/>
      <p:bldP spid="48" grpId="0"/>
      <p:bldP spid="49" grpId="0"/>
      <p:bldP spid="61" grpId="0"/>
      <p:bldP spid="63" grpId="0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61C836D-B0F9-A772-0275-99A1A98EAF8E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3A3B36-289C-AA9A-A006-1AABDB4B4CE1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1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研究问题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三大挑战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AABA18-FB4C-2069-C5BF-7BE53193B062}"/>
              </a:ext>
            </a:extLst>
          </p:cNvPr>
          <p:cNvSpPr txBox="1"/>
          <p:nvPr/>
        </p:nvSpPr>
        <p:spPr>
          <a:xfrm>
            <a:off x="478582" y="741883"/>
            <a:ext cx="8967226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chemeClr val="accent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/>
              <a:t>提出了空间文本竞争选址问题</a:t>
            </a:r>
            <a:r>
              <a:rPr lang="en-US" altLang="zh-CN" b="1" dirty="0" err="1"/>
              <a:t>CoSTUR</a:t>
            </a:r>
            <a:r>
              <a:rPr lang="zh-CN" altLang="en-US" dirty="0"/>
              <a:t>，首次将</a:t>
            </a:r>
            <a:r>
              <a:rPr lang="zh-CN" altLang="zh-CN" dirty="0"/>
              <a:t>设施的</a:t>
            </a:r>
            <a:r>
              <a:rPr lang="zh-CN" altLang="zh-CN" b="1" dirty="0"/>
              <a:t>同行竞争</a:t>
            </a:r>
            <a:r>
              <a:rPr lang="zh-CN" altLang="zh-CN" dirty="0"/>
              <a:t>和用户对设施的</a:t>
            </a:r>
            <a:r>
              <a:rPr lang="zh-CN" altLang="zh-CN" b="1" dirty="0"/>
              <a:t>评级因素</a:t>
            </a:r>
            <a:r>
              <a:rPr lang="zh-CN" altLang="zh-CN" dirty="0"/>
              <a:t>融入到</a:t>
            </a:r>
            <a:r>
              <a:rPr lang="zh-CN" altLang="zh-CN" b="1" dirty="0"/>
              <a:t>空间文本</a:t>
            </a:r>
            <a:r>
              <a:rPr lang="zh-CN" altLang="zh-CN" dirty="0"/>
              <a:t>选址问题当中</a:t>
            </a:r>
            <a:r>
              <a:rPr lang="zh-CN" altLang="en-US" dirty="0"/>
              <a:t>。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971AC6B-2F12-9F2D-240C-9C26F1D94229}"/>
              </a:ext>
            </a:extLst>
          </p:cNvPr>
          <p:cNvGrpSpPr/>
          <p:nvPr/>
        </p:nvGrpSpPr>
        <p:grpSpPr>
          <a:xfrm>
            <a:off x="637139" y="2096598"/>
            <a:ext cx="5507460" cy="4139541"/>
            <a:chOff x="706548" y="1678063"/>
            <a:chExt cx="5507460" cy="4139541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7994A67-443F-8ADC-F98B-86E4ADE98375}"/>
                </a:ext>
              </a:extLst>
            </p:cNvPr>
            <p:cNvGrpSpPr/>
            <p:nvPr/>
          </p:nvGrpSpPr>
          <p:grpSpPr>
            <a:xfrm>
              <a:off x="706548" y="3429000"/>
              <a:ext cx="4761826" cy="2388604"/>
              <a:chOff x="355753" y="2930940"/>
              <a:chExt cx="4761826" cy="2388604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4FC942C-F5DD-9848-B8B9-49BA4DE0E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1025" y="2934547"/>
                <a:ext cx="359205" cy="688499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4AAA067-7752-B534-59A4-B7F18A97C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3566" y="2930940"/>
                <a:ext cx="1044013" cy="688498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4087150C-7EC8-62C1-8DE6-49CAC179E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475" y="4310823"/>
                <a:ext cx="756304" cy="1008721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09E4EF6-090F-C046-53AC-BFD5355EE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753" y="2934546"/>
                <a:ext cx="1224152" cy="688499"/>
              </a:xfrm>
              <a:prstGeom prst="rect">
                <a:avLst/>
              </a:prstGeom>
            </p:spPr>
          </p:pic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C89B9085-D1C5-D94D-B59E-07D9525C2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8054" y="3592739"/>
                <a:ext cx="7268" cy="93828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72A808B-326A-BBB0-2B36-61B83FB154D6}"/>
                  </a:ext>
                </a:extLst>
              </p:cNvPr>
              <p:cNvSpPr txBox="1"/>
              <p:nvPr/>
            </p:nvSpPr>
            <p:spPr>
              <a:xfrm>
                <a:off x="2785322" y="3877215"/>
                <a:ext cx="8888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0.5KM</a:t>
                </a:r>
                <a:endParaRPr lang="zh-CN" altLang="en-US" dirty="0"/>
              </a:p>
            </p:txBody>
          </p: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70070938-2EF5-B6C4-72E5-BE75C4D22139}"/>
                  </a:ext>
                </a:extLst>
              </p:cNvPr>
              <p:cNvCxnSpPr>
                <a:cxnSpLocks/>
                <a:stCxn id="14" idx="1"/>
                <a:endCxn id="18" idx="3"/>
              </p:cNvCxnSpPr>
              <p:nvPr/>
            </p:nvCxnSpPr>
            <p:spPr>
              <a:xfrm flipH="1" flipV="1">
                <a:off x="1579905" y="3278796"/>
                <a:ext cx="1001120" cy="1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204AB528-B458-D542-DD24-86C82D956991}"/>
                  </a:ext>
                </a:extLst>
              </p:cNvPr>
              <p:cNvCxnSpPr>
                <a:cxnSpLocks/>
                <a:stCxn id="14" idx="3"/>
                <a:endCxn id="16" idx="1"/>
              </p:cNvCxnSpPr>
              <p:nvPr/>
            </p:nvCxnSpPr>
            <p:spPr>
              <a:xfrm flipV="1">
                <a:off x="2940230" y="3275189"/>
                <a:ext cx="1133336" cy="360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AA93A2A-6F8E-F35C-1636-7EBC3D00E540}"/>
                  </a:ext>
                </a:extLst>
              </p:cNvPr>
              <p:cNvSpPr txBox="1"/>
              <p:nvPr/>
            </p:nvSpPr>
            <p:spPr>
              <a:xfrm>
                <a:off x="1581694" y="2939731"/>
                <a:ext cx="113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0.4km</a:t>
                </a:r>
                <a:endParaRPr lang="zh-CN" altLang="en-US" dirty="0"/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B598326B-D37C-E5D3-591E-DD8356DA03BC}"/>
                  </a:ext>
                </a:extLst>
              </p:cNvPr>
              <p:cNvSpPr txBox="1"/>
              <p:nvPr/>
            </p:nvSpPr>
            <p:spPr>
              <a:xfrm>
                <a:off x="2827630" y="2939731"/>
                <a:ext cx="113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0.4KM</a:t>
                </a:r>
                <a:endParaRPr lang="zh-CN" altLang="en-US" dirty="0"/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EA106FE-2466-3FEB-4875-7585D76BCAD5}"/>
                </a:ext>
              </a:extLst>
            </p:cNvPr>
            <p:cNvSpPr txBox="1"/>
            <p:nvPr/>
          </p:nvSpPr>
          <p:spPr>
            <a:xfrm>
              <a:off x="2669347" y="3912738"/>
              <a:ext cx="69383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？</a:t>
              </a: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B065A4E-3938-C54E-D6F4-95C6771C1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00" r="35916"/>
            <a:stretch/>
          </p:blipFill>
          <p:spPr>
            <a:xfrm>
              <a:off x="4024023" y="4142581"/>
              <a:ext cx="2189985" cy="1665871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E72355A-E835-8B2A-352C-2E55D929911C}"/>
                </a:ext>
              </a:extLst>
            </p:cNvPr>
            <p:cNvGrpSpPr/>
            <p:nvPr/>
          </p:nvGrpSpPr>
          <p:grpSpPr>
            <a:xfrm>
              <a:off x="1939024" y="1678063"/>
              <a:ext cx="4171863" cy="1448248"/>
              <a:chOff x="1923342" y="1805311"/>
              <a:chExt cx="4171863" cy="1448248"/>
            </a:xfrm>
          </p:grpSpPr>
          <p:sp>
            <p:nvSpPr>
              <p:cNvPr id="3" name="思想气泡: 云 2">
                <a:extLst>
                  <a:ext uri="{FF2B5EF4-FFF2-40B4-BE49-F238E27FC236}">
                    <a16:creationId xmlns:a16="http://schemas.microsoft.com/office/drawing/2014/main" id="{01843A9B-8ED8-A3B4-1863-357D9AEB4DE8}"/>
                  </a:ext>
                </a:extLst>
              </p:cNvPr>
              <p:cNvSpPr/>
              <p:nvPr/>
            </p:nvSpPr>
            <p:spPr>
              <a:xfrm>
                <a:off x="1923342" y="1805311"/>
                <a:ext cx="4171863" cy="1448248"/>
              </a:xfrm>
              <a:prstGeom prst="cloudCallout">
                <a:avLst/>
              </a:prstGeom>
              <a:ln>
                <a:solidFill>
                  <a:srgbClr val="033E78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EF080A2-2EAF-1357-195B-FCF0628BE4AE}"/>
                  </a:ext>
                </a:extLst>
              </p:cNvPr>
              <p:cNvSpPr txBox="1"/>
              <p:nvPr/>
            </p:nvSpPr>
            <p:spPr>
              <a:xfrm>
                <a:off x="2718869" y="1944916"/>
                <a:ext cx="2578944" cy="1169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距离相等，文本相同，空间文本相关性相等，应该选择哪个？</a:t>
                </a: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0FB1C4F-0DDA-755D-A8EA-70C83B3FD6AA}"/>
              </a:ext>
            </a:extLst>
          </p:cNvPr>
          <p:cNvGrpSpPr/>
          <p:nvPr/>
        </p:nvGrpSpPr>
        <p:grpSpPr>
          <a:xfrm>
            <a:off x="6529831" y="1818659"/>
            <a:ext cx="5181999" cy="4959386"/>
            <a:chOff x="7739619" y="1777074"/>
            <a:chExt cx="5013157" cy="495938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D023C34-8790-2BFC-C9B8-DBF8E069B7D8}"/>
                </a:ext>
              </a:extLst>
            </p:cNvPr>
            <p:cNvSpPr/>
            <p:nvPr/>
          </p:nvSpPr>
          <p:spPr>
            <a:xfrm>
              <a:off x="7784214" y="1777074"/>
              <a:ext cx="3087693" cy="662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kern="100" dirty="0">
                  <a:solidFill>
                    <a:srgbClr val="C00000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主要解决三大挑战</a:t>
              </a:r>
              <a:endParaRPr lang="zh-CN" altLang="en-US" sz="2800" dirty="0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E293364-A2ED-6D9E-C265-3D998C699ADA}"/>
                </a:ext>
              </a:extLst>
            </p:cNvPr>
            <p:cNvSpPr/>
            <p:nvPr/>
          </p:nvSpPr>
          <p:spPr>
            <a:xfrm>
              <a:off x="7789349" y="3654669"/>
              <a:ext cx="4545458" cy="1135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如何</a:t>
              </a:r>
              <a:r>
                <a:rPr lang="zh-CN" altLang="en-US" sz="2400" b="1" dirty="0">
                  <a:solidFill>
                    <a:srgbClr val="C00000"/>
                  </a:solidFill>
                  <a:latin typeface="+mn-ea"/>
                </a:rPr>
                <a:t>量化用户评级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对于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竞争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的影响？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E71185A-B065-F18F-6302-577D9CF9F7EF}"/>
                </a:ext>
              </a:extLst>
            </p:cNvPr>
            <p:cNvSpPr/>
            <p:nvPr/>
          </p:nvSpPr>
          <p:spPr>
            <a:xfrm>
              <a:off x="7784213" y="2626506"/>
              <a:ext cx="4968563" cy="1135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由于顾客可能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同时受多个设施影响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，</a:t>
              </a:r>
              <a:r>
                <a:rPr lang="zh-CN" altLang="en-US" sz="2400" b="1" dirty="0">
                  <a:solidFill>
                    <a:srgbClr val="C00000"/>
                  </a:solidFill>
                  <a:latin typeface="+mn-ea"/>
                </a:rPr>
                <a:t>如何定义存在竞争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？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0837FA8-4D8B-5331-D144-C5367D0DAEA5}"/>
                </a:ext>
              </a:extLst>
            </p:cNvPr>
            <p:cNvSpPr/>
            <p:nvPr/>
          </p:nvSpPr>
          <p:spPr>
            <a:xfrm>
              <a:off x="7739619" y="4574843"/>
              <a:ext cx="4071632" cy="2161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当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用户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、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竞争设施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与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候选位置集合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基数较大时，</a:t>
              </a:r>
              <a:r>
                <a:rPr lang="zh-CN" altLang="en-US" sz="2400" b="1" dirty="0">
                  <a:solidFill>
                    <a:srgbClr val="C00000"/>
                  </a:solidFill>
                  <a:latin typeface="+mn-ea"/>
                </a:rPr>
                <a:t>如何解决计算代价急剧上升</a:t>
              </a:r>
              <a:r>
                <a:rPr lang="zh-CN" altLang="en-US" sz="2400" dirty="0">
                  <a:solidFill>
                    <a:schemeClr val="tx2"/>
                  </a:solidFill>
                  <a:latin typeface="+mn-ea"/>
                </a:rPr>
                <a:t>的问题？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endParaRPr lang="zh-CN" altLang="en-US" sz="2000" dirty="0">
                <a:solidFill>
                  <a:schemeClr val="tx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AE94-C9C6-58A3-6457-A55BA59C897C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F5F4D4F-F9A1-288A-4192-02131F362B53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2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解决方案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竞争影响模型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7A49C32-F534-3B14-70EC-00C1323C08DB}"/>
                  </a:ext>
                </a:extLst>
              </p:cNvPr>
              <p:cNvSpPr/>
              <p:nvPr/>
            </p:nvSpPr>
            <p:spPr>
              <a:xfrm>
                <a:off x="6877650" y="1415517"/>
                <a:ext cx="4480443" cy="2243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rgbClr val="033E78"/>
                    </a:solidFill>
                    <a:latin typeface="+mn-ea"/>
                  </a:rPr>
                  <a:t>空间文本影响</a:t>
                </a:r>
                <a:r>
                  <a:rPr lang="zh-CN" altLang="en-US" sz="2400" dirty="0">
                    <a:solidFill>
                      <a:srgbClr val="033E78"/>
                    </a:solidFill>
                    <a:latin typeface="+mn-ea"/>
                  </a:rPr>
                  <a:t>：</a:t>
                </a:r>
                <a:endParaRPr lang="en-US" altLang="zh-CN" sz="2400" dirty="0">
                  <a:solidFill>
                    <a:srgbClr val="033E78"/>
                  </a:solidFill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rgbClr val="033E78"/>
                    </a:solidFill>
                    <a:latin typeface="+mn-ea"/>
                  </a:rPr>
                  <a:t>若</a:t>
                </a:r>
                <a:r>
                  <a:rPr lang="zh-CN" altLang="en-US" sz="2400" kern="100" spc="10" dirty="0">
                    <a:solidFill>
                      <a:srgbClr val="033E78"/>
                    </a:solidFill>
                    <a:latin typeface="+mn-ea"/>
                    <a:cs typeface="Times New Roman" panose="02020603050405020304" pitchFamily="18" charset="0"/>
                  </a:rPr>
                  <a:t>空间文本相关性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rgbClr val="033E78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zh-CN" altLang="zh-CN" sz="2400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sz="2400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2400" b="0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sz="2400" b="0" i="1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  <m:t>𝑎</m:t>
                            </m:r>
                          </m:sub>
                        </m:sSub>
                      </m:e>
                    </m:d>
                    <m:r>
                      <a:rPr lang="en-US" altLang="zh-CN" sz="2400">
                        <a:solidFill>
                          <a:srgbClr val="033E78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400">
                        <a:solidFill>
                          <a:srgbClr val="033E78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zh-CN" altLang="zh-CN" sz="2400" dirty="0">
                    <a:solidFill>
                      <a:srgbClr val="033E78"/>
                    </a:solidFill>
                    <a:latin typeface="+mn-ea"/>
                  </a:rPr>
                  <a:t>，认定</a:t>
                </a:r>
                <a:r>
                  <a:rPr lang="zh-CN" altLang="en-US" sz="2400" dirty="0">
                    <a:solidFill>
                      <a:srgbClr val="033E78"/>
                    </a:solidFill>
                    <a:latin typeface="+mn-ea"/>
                  </a:rPr>
                  <a:t>设施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  <a:ea typeface="微软雅黑" pitchFamily="34" charset="-122"/>
                          </a:rPr>
                        </m:ctrlPr>
                      </m:sSubPr>
                      <m:e>
                        <m:r>
                          <a:rPr lang="en-US" altLang="zh-CN" sz="2400" b="0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  <a:ea typeface="微软雅黑" pitchFamily="34" charset="-122"/>
                          </a:rPr>
                          <m:t>𝑜</m:t>
                        </m:r>
                      </m:e>
                      <m:sub>
                        <m:r>
                          <a:rPr lang="en-US" altLang="zh-CN" sz="2400" b="0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  <a:ea typeface="微软雅黑" pitchFamily="34" charset="-122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CN" altLang="zh-CN" sz="2400" dirty="0">
                    <a:solidFill>
                      <a:srgbClr val="033E78"/>
                    </a:solidFill>
                    <a:latin typeface="+mn-ea"/>
                  </a:rPr>
                  <a:t>会影响用户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rgbClr val="033E78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zh-CN" altLang="en-US" sz="2400" dirty="0">
                    <a:solidFill>
                      <a:srgbClr val="033E78"/>
                    </a:solidFill>
                    <a:latin typeface="+mn-ea"/>
                  </a:rPr>
                  <a:t>；反之，不影响</a:t>
                </a:r>
                <a:r>
                  <a:rPr lang="zh-CN" altLang="zh-CN" sz="2400" dirty="0">
                    <a:solidFill>
                      <a:srgbClr val="033E78"/>
                    </a:solidFill>
                    <a:latin typeface="+mn-ea"/>
                  </a:rPr>
                  <a:t>。</a:t>
                </a:r>
                <a:endParaRPr lang="zh-CN" altLang="en-US" sz="2400" dirty="0">
                  <a:solidFill>
                    <a:srgbClr val="033E78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7A49C32-F534-3B14-70EC-00C1323C0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650" y="1415517"/>
                <a:ext cx="4480443" cy="2243050"/>
              </a:xfrm>
              <a:prstGeom prst="rect">
                <a:avLst/>
              </a:prstGeom>
              <a:blipFill>
                <a:blip r:embed="rId3"/>
                <a:stretch>
                  <a:fillRect l="-2041" r="-8980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49751115-175B-292E-7F0A-78EB92FFEF9F}"/>
              </a:ext>
            </a:extLst>
          </p:cNvPr>
          <p:cNvGrpSpPr/>
          <p:nvPr/>
        </p:nvGrpSpPr>
        <p:grpSpPr>
          <a:xfrm>
            <a:off x="851495" y="1442571"/>
            <a:ext cx="5584079" cy="2286732"/>
            <a:chOff x="622598" y="1225653"/>
            <a:chExt cx="5976664" cy="2601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A6F19A4-A31D-92AE-A238-3B2EA3A6C169}"/>
                    </a:ext>
                  </a:extLst>
                </p:cNvPr>
                <p:cNvSpPr txBox="1"/>
                <p:nvPr/>
              </p:nvSpPr>
              <p:spPr>
                <a:xfrm>
                  <a:off x="2084880" y="1225653"/>
                  <a:ext cx="3535875" cy="4202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accent1"/>
                      </a:solidFill>
                      <a:latin typeface="+mn-ea"/>
                    </a:rPr>
                    <a:t>期望</a:t>
                  </a:r>
                  <a14:m>
                    <m:oMath xmlns:m="http://schemas.openxmlformats.org/officeDocument/2006/math">
                      <m:r>
                        <a:rPr lang="zh-CN" altLang="en-US" sz="2400" b="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影响</m:t>
                      </m:r>
                      <m:r>
                        <a:rPr lang="zh-CN" alt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阈值</m:t>
                      </m:r>
                      <m:r>
                        <a:rPr lang="en-US" altLang="zh-CN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altLang="zh-CN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endParaRPr lang="zh-CN" altLang="en-US" sz="3200" b="1" i="1" dirty="0">
                    <a:solidFill>
                      <a:schemeClr val="accen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A6F19A4-A31D-92AE-A238-3B2EA3A6C1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880" y="1225653"/>
                  <a:ext cx="3535875" cy="420248"/>
                </a:xfrm>
                <a:prstGeom prst="rect">
                  <a:avLst/>
                </a:prstGeom>
                <a:blipFill>
                  <a:blip r:embed="rId4"/>
                  <a:stretch>
                    <a:fillRect l="-5720" t="-26667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EE4AD82-BFB0-BAB9-D436-17621FC1F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14" y="1794915"/>
              <a:ext cx="592061" cy="11435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D8C36F9-B39F-BC3D-C341-E51666B38831}"/>
                    </a:ext>
                  </a:extLst>
                </p:cNvPr>
                <p:cNvSpPr txBox="1"/>
                <p:nvPr/>
              </p:nvSpPr>
              <p:spPr>
                <a:xfrm>
                  <a:off x="2899997" y="2919704"/>
                  <a:ext cx="995354" cy="4902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/>
                      </a:solidFill>
                      <a:ea typeface="微软雅黑" pitchFamily="34" charset="-122"/>
                    </a:rPr>
                    <a:t>用户</a:t>
                  </a:r>
                  <a14:m>
                    <m:oMath xmlns:m="http://schemas.openxmlformats.org/officeDocument/2006/math">
                      <m:r>
                        <a:rPr lang="en-US" altLang="zh-CN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itchFamily="34" charset="-122"/>
                        </a:rPr>
                        <m:t>𝑢</m:t>
                      </m:r>
                    </m:oMath>
                  </a14:m>
                  <a:endParaRPr lang="zh-CN" altLang="en-US" sz="2800" dirty="0">
                    <a:solidFill>
                      <a:schemeClr val="tx1"/>
                    </a:solidFill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D8C36F9-B39F-BC3D-C341-E51666B388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9997" y="2919704"/>
                  <a:ext cx="995354" cy="490289"/>
                </a:xfrm>
                <a:prstGeom prst="rect">
                  <a:avLst/>
                </a:prstGeom>
                <a:blipFill>
                  <a:blip r:embed="rId6"/>
                  <a:stretch>
                    <a:fillRect l="-20395" t="-11268" b="-3802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0E61A92-A57E-315D-FE89-0EF91141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98" y="2081572"/>
              <a:ext cx="1798624" cy="14001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06AD621-8772-8202-D123-E74AB1BA6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38" y="2110591"/>
              <a:ext cx="1798624" cy="1400194"/>
            </a:xfrm>
            <a:prstGeom prst="rect">
              <a:avLst/>
            </a:prstGeom>
          </p:spPr>
        </p:pic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D6B04A81-CC67-6193-AC3A-DC2BEE9495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4880" y="2298741"/>
              <a:ext cx="847769" cy="412410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25D5370-06F2-0148-BA0D-21A654E03BC2}"/>
                    </a:ext>
                  </a:extLst>
                </p:cNvPr>
                <p:cNvSpPr txBox="1"/>
                <p:nvPr/>
              </p:nvSpPr>
              <p:spPr>
                <a:xfrm>
                  <a:off x="1248289" y="1806749"/>
                  <a:ext cx="179862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微软雅黑" pitchFamily="34" charset="-122"/>
                        </a:rPr>
                        <m:t>=</m:t>
                      </m:r>
                    </m:oMath>
                  </a14:m>
                  <a:r>
                    <a:rPr lang="en-US" altLang="zh-CN" dirty="0"/>
                    <a:t>0.75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25D5370-06F2-0148-BA0D-21A654E03B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289" y="1806749"/>
                  <a:ext cx="1798624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4702240-CB33-865E-28C4-85778169FBAF}"/>
                </a:ext>
              </a:extLst>
            </p:cNvPr>
            <p:cNvCxnSpPr>
              <a:cxnSpLocks/>
            </p:cNvCxnSpPr>
            <p:nvPr/>
          </p:nvCxnSpPr>
          <p:spPr>
            <a:xfrm>
              <a:off x="3697693" y="2303079"/>
              <a:ext cx="1329171" cy="330765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980F856B-C3B6-24A1-0FF2-CEACACF94AFD}"/>
                    </a:ext>
                  </a:extLst>
                </p:cNvPr>
                <p:cNvSpPr txBox="1"/>
                <p:nvPr/>
              </p:nvSpPr>
              <p:spPr>
                <a:xfrm>
                  <a:off x="3762286" y="1776381"/>
                  <a:ext cx="179862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微软雅黑" pitchFamily="34" charset="-122"/>
                        </a:rPr>
                        <m:t>=</m:t>
                      </m:r>
                    </m:oMath>
                  </a14:m>
                  <a:r>
                    <a:rPr lang="en-US" altLang="zh-CN" dirty="0"/>
                    <a:t>0.72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980F856B-C3B6-24A1-0FF2-CEACACF94A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2286" y="1776381"/>
                  <a:ext cx="1798624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516BEDF-2891-48F5-5720-58BFB8A3090C}"/>
                    </a:ext>
                  </a:extLst>
                </p:cNvPr>
                <p:cNvSpPr txBox="1"/>
                <p:nvPr/>
              </p:nvSpPr>
              <p:spPr>
                <a:xfrm>
                  <a:off x="4962241" y="3384325"/>
                  <a:ext cx="1468305" cy="4323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itchFamily="34" charset="-122"/>
                          </a:rPr>
                          <m:t>设施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  <m:t>𝒐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516BEDF-2891-48F5-5720-58BFB8A309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2241" y="3384325"/>
                  <a:ext cx="1468305" cy="432363"/>
                </a:xfrm>
                <a:prstGeom prst="rect">
                  <a:avLst/>
                </a:prstGeom>
                <a:blipFill>
                  <a:blip r:embed="rId12"/>
                  <a:stretch>
                    <a:fillRect t="-8065" b="-2580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ECA02219-1D10-C5AA-4769-2E1E2AD031B7}"/>
                    </a:ext>
                  </a:extLst>
                </p:cNvPr>
                <p:cNvSpPr txBox="1"/>
                <p:nvPr/>
              </p:nvSpPr>
              <p:spPr>
                <a:xfrm>
                  <a:off x="998800" y="3337347"/>
                  <a:ext cx="1142016" cy="4902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/>
                      </a:solidFill>
                      <a:ea typeface="微软雅黑" pitchFamily="34" charset="-122"/>
                    </a:rPr>
                    <a:t>设施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</a:rPr>
                            <m:t>𝒐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</a:rPr>
                            <m:t>𝒂</m:t>
                          </m:r>
                        </m:sub>
                      </m:sSub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ECA02219-1D10-C5AA-4769-2E1E2AD03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800" y="3337347"/>
                  <a:ext cx="1142016" cy="490289"/>
                </a:xfrm>
                <a:prstGeom prst="rect">
                  <a:avLst/>
                </a:prstGeom>
                <a:blipFill>
                  <a:blip r:embed="rId13"/>
                  <a:stretch>
                    <a:fillRect l="-17143" t="-9859" b="-394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1401254E-CC7A-DB8C-D8A4-967EE83A4EEC}"/>
              </a:ext>
            </a:extLst>
          </p:cNvPr>
          <p:cNvSpPr/>
          <p:nvPr/>
        </p:nvSpPr>
        <p:spPr>
          <a:xfrm>
            <a:off x="905454" y="4515701"/>
            <a:ext cx="4686557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lang="zh-CN" altLang="en-US" sz="2000" b="1" dirty="0">
                <a:latin typeface="+mn-ea"/>
              </a:rPr>
              <a:t>更准确的识别相关度高</a:t>
            </a:r>
            <a:r>
              <a:rPr lang="zh-CN" altLang="en-US" sz="2000" dirty="0">
                <a:latin typeface="+mn-ea"/>
              </a:rPr>
              <a:t>目标客户</a:t>
            </a:r>
            <a:endParaRPr lang="en-US" altLang="zh-CN" sz="2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lang="zh-CN" altLang="en-US" sz="2000" b="1" dirty="0">
                <a:latin typeface="+mn-ea"/>
              </a:rPr>
              <a:t>覆盖尽可能多</a:t>
            </a:r>
            <a:r>
              <a:rPr lang="zh-CN" altLang="en-US" sz="2000" dirty="0">
                <a:latin typeface="+mn-ea"/>
              </a:rPr>
              <a:t>的用户</a:t>
            </a:r>
            <a:endParaRPr lang="en-US" altLang="zh-CN" sz="2000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A17E984-CA03-5940-B9DF-3BF11F862952}"/>
                  </a:ext>
                </a:extLst>
              </p:cNvPr>
              <p:cNvSpPr txBox="1"/>
              <p:nvPr/>
            </p:nvSpPr>
            <p:spPr>
              <a:xfrm>
                <a:off x="5592011" y="4473099"/>
                <a:ext cx="6126480" cy="961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zh-CN" altLang="zh-CN" sz="2000" dirty="0">
                    <a:latin typeface="+mn-ea"/>
                    <a:ea typeface="+mn-ea"/>
                    <a:cs typeface="Times New Roman" panose="02020603050405020304" pitchFamily="18" charset="0"/>
                  </a:rPr>
                  <a:t>越大，</a:t>
                </a:r>
                <a:r>
                  <a:rPr lang="zh-CN" altLang="en-US" sz="2000" dirty="0">
                    <a:latin typeface="+mn-ea"/>
                    <a:ea typeface="+mn-ea"/>
                    <a:cs typeface="Times New Roman" panose="02020603050405020304" pitchFamily="18" charset="0"/>
                  </a:rPr>
                  <a:t>设施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sz="2000" dirty="0">
                    <a:latin typeface="+mn-ea"/>
                    <a:ea typeface="+mn-ea"/>
                    <a:cs typeface="Times New Roman" panose="02020603050405020304" pitchFamily="18" charset="0"/>
                  </a:rPr>
                  <a:t>对潜在用户的影响估计就越准确</a:t>
                </a:r>
                <a:endParaRPr lang="en-US" altLang="zh-CN" sz="2000" dirty="0"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zh-CN" altLang="zh-CN" sz="2000" dirty="0">
                    <a:latin typeface="+mn-ea"/>
                    <a:cs typeface="Times New Roman" panose="02020603050405020304" pitchFamily="18" charset="0"/>
                  </a:rPr>
                  <a:t>越</a:t>
                </a:r>
                <a:r>
                  <a:rPr lang="zh-CN" altLang="en-US" sz="2000" dirty="0">
                    <a:latin typeface="+mn-ea"/>
                    <a:cs typeface="Times New Roman" panose="02020603050405020304" pitchFamily="18" charset="0"/>
                  </a:rPr>
                  <a:t>小</a:t>
                </a:r>
                <a:r>
                  <a:rPr lang="zh-CN" altLang="zh-CN" sz="2000" dirty="0">
                    <a:latin typeface="+mn-ea"/>
                    <a:cs typeface="Times New Roman" panose="02020603050405020304" pitchFamily="18" charset="0"/>
                  </a:rPr>
                  <a:t>，</a:t>
                </a:r>
                <a:r>
                  <a:rPr lang="zh-CN" altLang="en-US" sz="2000" dirty="0">
                    <a:latin typeface="+mn-ea"/>
                    <a:cs typeface="Times New Roman" panose="02020603050405020304" pitchFamily="18" charset="0"/>
                  </a:rPr>
                  <a:t>设施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</m:t>
                    </m:r>
                  </m:oMath>
                </a14:m>
                <a:r>
                  <a:rPr lang="zh-CN" altLang="zh-CN" sz="2000" dirty="0">
                    <a:latin typeface="+mn-ea"/>
                    <a:cs typeface="Times New Roman" panose="02020603050405020304" pitchFamily="18" charset="0"/>
                  </a:rPr>
                  <a:t>可能影响的潜在顾客数量就越大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A17E984-CA03-5940-B9DF-3BF11F862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011" y="4473099"/>
                <a:ext cx="6126480" cy="961289"/>
              </a:xfrm>
              <a:prstGeom prst="rect">
                <a:avLst/>
              </a:prstGeom>
              <a:blipFill>
                <a:blip r:embed="rId14"/>
                <a:stretch>
                  <a:fillRect b="-10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箭头: 右 4">
            <a:extLst>
              <a:ext uri="{FF2B5EF4-FFF2-40B4-BE49-F238E27FC236}">
                <a16:creationId xmlns:a16="http://schemas.microsoft.com/office/drawing/2014/main" id="{17A16FC6-019F-34D5-0785-2E7B26DDDA85}"/>
              </a:ext>
            </a:extLst>
          </p:cNvPr>
          <p:cNvSpPr/>
          <p:nvPr/>
        </p:nvSpPr>
        <p:spPr>
          <a:xfrm>
            <a:off x="5205111" y="4663244"/>
            <a:ext cx="243114" cy="2880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10750943-86EE-BE6D-B6FF-5633C5BFCB37}"/>
              </a:ext>
            </a:extLst>
          </p:cNvPr>
          <p:cNvSpPr/>
          <p:nvPr/>
        </p:nvSpPr>
        <p:spPr>
          <a:xfrm>
            <a:off x="5205111" y="5085184"/>
            <a:ext cx="243114" cy="2880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D873EC6-ACE5-33CA-7CAC-E10C6B87C7CF}"/>
              </a:ext>
            </a:extLst>
          </p:cNvPr>
          <p:cNvSpPr txBox="1"/>
          <p:nvPr/>
        </p:nvSpPr>
        <p:spPr>
          <a:xfrm>
            <a:off x="406574" y="792983"/>
            <a:ext cx="4480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提出新的空间文本影响模型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8C8C38E-FF76-D0D3-8DD6-2419C76E63BC}"/>
              </a:ext>
            </a:extLst>
          </p:cNvPr>
          <p:cNvSpPr txBox="1"/>
          <p:nvPr/>
        </p:nvSpPr>
        <p:spPr>
          <a:xfrm>
            <a:off x="740493" y="3939729"/>
            <a:ext cx="5695081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现实中，商家通常存在两种区分潜在用户的思路：</a:t>
            </a:r>
            <a:endParaRPr lang="en-US" altLang="zh-CN" sz="2000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3B957E1-B3E3-B0E0-CE67-56C66E9BAEB0}"/>
                  </a:ext>
                </a:extLst>
              </p:cNvPr>
              <p:cNvSpPr txBox="1"/>
              <p:nvPr/>
            </p:nvSpPr>
            <p:spPr>
              <a:xfrm>
                <a:off x="1165372" y="5698934"/>
                <a:ext cx="102251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200" b="1" dirty="0">
                    <a:solidFill>
                      <a:srgbClr val="C00000"/>
                    </a:solidFill>
                    <a:latin typeface="+mn-ea"/>
                    <a:cs typeface="Times New Roman" panose="02020603050405020304" pitchFamily="18" charset="0"/>
                  </a:rPr>
                  <a:t>因此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n-ea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</m:oMath>
                </a14:m>
                <a:r>
                  <a:rPr lang="zh-CN" altLang="zh-CN" sz="2200" b="1" dirty="0">
                    <a:solidFill>
                      <a:srgbClr val="C00000"/>
                    </a:solidFill>
                    <a:latin typeface="+mn-ea"/>
                    <a:cs typeface="Times New Roman" panose="02020603050405020304" pitchFamily="18" charset="0"/>
                  </a:rPr>
                  <a:t>的设置不仅用于评价影响与否，还能够用作权衡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+mn-ea"/>
                    <a:cs typeface="Times New Roman" panose="02020603050405020304" pitchFamily="18" charset="0"/>
                  </a:rPr>
                  <a:t>设施</a:t>
                </a:r>
                <a:r>
                  <a:rPr lang="zh-CN" altLang="zh-CN" sz="2200" b="1" dirty="0">
                    <a:solidFill>
                      <a:srgbClr val="C00000"/>
                    </a:solidFill>
                    <a:latin typeface="+mn-ea"/>
                    <a:cs typeface="Times New Roman" panose="02020603050405020304" pitchFamily="18" charset="0"/>
                  </a:rPr>
                  <a:t>影响用户的程度</a:t>
                </a:r>
                <a:endParaRPr lang="zh-CN" altLang="en-US" sz="2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3B957E1-B3E3-B0E0-CE67-56C66E9BA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2" y="5698934"/>
                <a:ext cx="10225136" cy="523220"/>
              </a:xfrm>
              <a:prstGeom prst="rect">
                <a:avLst/>
              </a:prstGeom>
              <a:blipFill>
                <a:blip r:embed="rId15"/>
                <a:stretch>
                  <a:fillRect l="-775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9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5" grpId="0" animBg="1"/>
      <p:bldP spid="14" grpId="0" animBg="1"/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AE94-C9C6-58A3-6457-A55BA59C897C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F5F4D4F-F9A1-288A-4192-02131F362B53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2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解决方案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竞争影响模型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B863218-0BC9-2C06-BF43-EF48D50AE3A1}"/>
                  </a:ext>
                </a:extLst>
              </p:cNvPr>
              <p:cNvSpPr/>
              <p:nvPr/>
            </p:nvSpPr>
            <p:spPr>
              <a:xfrm>
                <a:off x="279367" y="4227359"/>
                <a:ext cx="5939129" cy="1135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dirty="0">
                    <a:latin typeface="+mn-ea"/>
                    <a:ea typeface="+mn-ea"/>
                  </a:rPr>
                  <a:t>此时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+mn-ea"/>
                      </a:rPr>
                      <m:t>𝑃</m:t>
                    </m:r>
                    <m:d>
                      <m:d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𝑢</m:t>
                        </m:r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+mn-ea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+mn-ea"/>
                              </a:rPr>
                              <m:t>𝑎</m:t>
                            </m:r>
                          </m:sub>
                        </m:sSub>
                      </m:e>
                    </m:d>
                    <m:r>
                      <a:rPr lang="en-US" altLang="zh-CN" sz="2400">
                        <a:latin typeface="Cambria Math" panose="02040503050406030204" pitchFamily="18" charset="0"/>
                        <a:ea typeface="+mn-ea"/>
                      </a:rPr>
                      <m:t>&gt;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+mn-ea"/>
                      </a:rPr>
                      <m:t>𝜏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且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+mn-ea"/>
                      </a:rPr>
                      <m:t>𝑃</m:t>
                    </m:r>
                    <m:d>
                      <m:d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𝑢</m:t>
                        </m:r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+mn-ea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+mn-ea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altLang="zh-CN" sz="2400">
                        <a:latin typeface="Cambria Math" panose="02040503050406030204" pitchFamily="18" charset="0"/>
                        <a:ea typeface="+mn-ea"/>
                      </a:rPr>
                      <m:t>&gt;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+mn-ea"/>
                      </a:rPr>
                      <m:t>𝜏</m:t>
                    </m:r>
                  </m:oMath>
                </a14:m>
                <a:r>
                  <a:rPr lang="zh-CN" altLang="zh-CN" sz="2400" dirty="0">
                    <a:latin typeface="+mn-ea"/>
                    <a:ea typeface="+mn-ea"/>
                  </a:rPr>
                  <a:t>，</a:t>
                </a:r>
                <a:r>
                  <a:rPr lang="zh-CN" altLang="en-US" sz="2400" dirty="0">
                    <a:latin typeface="+mn-ea"/>
                    <a:ea typeface="+mn-ea"/>
                  </a:rPr>
                  <a:t>根据定义，</a:t>
                </a:r>
                <a:r>
                  <a:rPr lang="zh-CN" altLang="zh-CN" sz="2400" dirty="0">
                    <a:latin typeface="+mn-ea"/>
                    <a:ea typeface="+mn-ea"/>
                  </a:rPr>
                  <a:t>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𝑜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CN" altLang="zh-CN" sz="2400" dirty="0">
                    <a:latin typeface="+mn-ea"/>
                    <a:ea typeface="+mn-ea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𝑜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zh-CN" altLang="zh-CN" sz="2400" dirty="0">
                    <a:latin typeface="+mn-ea"/>
                    <a:ea typeface="+mn-ea"/>
                  </a:rPr>
                  <a:t>都影响用户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+mn-ea"/>
                      </a:rPr>
                      <m:t>𝑢</m:t>
                    </m:r>
                  </m:oMath>
                </a14:m>
                <a:r>
                  <a:rPr lang="zh-CN" altLang="zh-CN" sz="2400" dirty="0">
                    <a:latin typeface="+mn-ea"/>
                    <a:ea typeface="+mn-ea"/>
                  </a:rPr>
                  <a:t>，</a:t>
                </a:r>
                <a:r>
                  <a:rPr lang="zh-CN" altLang="en-US" sz="2400" dirty="0">
                    <a:latin typeface="+mn-ea"/>
                  </a:rPr>
                  <a:t>二者</a:t>
                </a:r>
                <a:r>
                  <a:rPr lang="zh-CN" altLang="zh-CN" sz="2400" dirty="0">
                    <a:latin typeface="+mn-ea"/>
                    <a:ea typeface="+mn-ea"/>
                  </a:rPr>
                  <a:t>存在竞争</a:t>
                </a:r>
                <a:r>
                  <a:rPr lang="zh-CN" altLang="en-US" sz="2400" dirty="0">
                    <a:latin typeface="+mn-ea"/>
                    <a:ea typeface="+mn-ea"/>
                  </a:rPr>
                  <a:t>。</a:t>
                </a: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B863218-0BC9-2C06-BF43-EF48D50AE3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67" y="4227359"/>
                <a:ext cx="5939129" cy="1135054"/>
              </a:xfrm>
              <a:prstGeom prst="rect">
                <a:avLst/>
              </a:prstGeom>
              <a:blipFill>
                <a:blip r:embed="rId3"/>
                <a:stretch>
                  <a:fillRect l="-1643" r="-6674" b="-11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427F3C2-4B17-5131-A201-EF718F97D506}"/>
                  </a:ext>
                </a:extLst>
              </p:cNvPr>
              <p:cNvSpPr txBox="1"/>
              <p:nvPr/>
            </p:nvSpPr>
            <p:spPr>
              <a:xfrm>
                <a:off x="3863564" y="1490293"/>
                <a:ext cx="131595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3200" b="1" dirty="0">
                    <a:solidFill>
                      <a:schemeClr val="accent1"/>
                    </a:solidFill>
                    <a:latin typeface="+mn-ea"/>
                  </a:rPr>
                  <a:t> 0.7</a:t>
                </a:r>
                <a:endParaRPr lang="zh-CN" altLang="en-US" sz="3200" b="1" dirty="0">
                  <a:solidFill>
                    <a:schemeClr val="accent1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427F3C2-4B17-5131-A201-EF718F97D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564" y="1490293"/>
                <a:ext cx="1315952" cy="584775"/>
              </a:xfrm>
              <a:prstGeom prst="rect">
                <a:avLst/>
              </a:prstGeom>
              <a:blipFill>
                <a:blip r:embed="rId4"/>
                <a:stretch>
                  <a:fillRect t="-13542" r="-463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E8731A93-47CE-4B7E-A3FE-D1ADF157C6C7}"/>
              </a:ext>
            </a:extLst>
          </p:cNvPr>
          <p:cNvSpPr txBox="1"/>
          <p:nvPr/>
        </p:nvSpPr>
        <p:spPr>
          <a:xfrm>
            <a:off x="396831" y="6194679"/>
            <a:ext cx="11643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/>
              <a:t>Revelle</a:t>
            </a:r>
            <a:r>
              <a:rPr lang="en-US" altLang="zh-CN" sz="1200" dirty="0"/>
              <a:t>, C., 1986. The maximum capture or sphere of influence location problem: </a:t>
            </a:r>
            <a:r>
              <a:rPr lang="en-US" altLang="zh-CN" sz="1200" dirty="0" err="1"/>
              <a:t>Hotelling</a:t>
            </a:r>
            <a:r>
              <a:rPr lang="en-US" altLang="zh-CN" sz="1200" dirty="0"/>
              <a:t> revisited on a network. </a:t>
            </a:r>
            <a:r>
              <a:rPr lang="en-US" altLang="zh-CN" sz="1200" dirty="0" err="1"/>
              <a:t>Journalof</a:t>
            </a:r>
            <a:r>
              <a:rPr lang="en-US" altLang="zh-CN" sz="1200" dirty="0"/>
              <a:t> Regional Science 26, 343–358.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33D59E3-8D12-F7D0-AE61-BF8759BD9E26}"/>
                  </a:ext>
                </a:extLst>
              </p:cNvPr>
              <p:cNvSpPr txBox="1"/>
              <p:nvPr/>
            </p:nvSpPr>
            <p:spPr>
              <a:xfrm>
                <a:off x="6647810" y="1246118"/>
                <a:ext cx="560938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2400" kern="100" spc="10" dirty="0">
                    <a:effectLst/>
                    <a:latin typeface="+mn-ea"/>
                    <a:cs typeface="Times New Roman" panose="02020603050405020304" pitchFamily="18" charset="0"/>
                  </a:rPr>
                  <a:t>影响用户</a:t>
                </a:r>
                <a14:m>
                  <m:oMath xmlns:m="http://schemas.openxmlformats.org/officeDocument/2006/math">
                    <m:r>
                      <a:rPr lang="en-US" altLang="zh-CN" sz="2400" i="1" kern="100" spc="1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zh-CN" altLang="zh-CN" sz="2400" kern="100" spc="10" dirty="0">
                    <a:effectLst/>
                    <a:latin typeface="+mn-ea"/>
                    <a:cs typeface="Times New Roman" panose="02020603050405020304" pitchFamily="18" charset="0"/>
                  </a:rPr>
                  <a:t>的竞争</a:t>
                </a:r>
                <a:r>
                  <a:rPr lang="zh-CN" altLang="en-US" sz="2400" kern="100" spc="10" dirty="0">
                    <a:effectLst/>
                    <a:latin typeface="+mn-ea"/>
                    <a:cs typeface="Times New Roman" panose="02020603050405020304" pitchFamily="18" charset="0"/>
                  </a:rPr>
                  <a:t>设施</a:t>
                </a:r>
                <a:r>
                  <a:rPr lang="zh-CN" altLang="zh-CN" sz="2400" kern="100" spc="10" dirty="0">
                    <a:effectLst/>
                    <a:latin typeface="+mn-ea"/>
                    <a:cs typeface="Times New Roman" panose="02020603050405020304" pitchFamily="18" charset="0"/>
                  </a:rPr>
                  <a:t>集表示为</a:t>
                </a:r>
                <a:endParaRPr lang="en-US" altLang="zh-CN" sz="2400" kern="100" spc="10" dirty="0">
                  <a:effectLst/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33D59E3-8D12-F7D0-AE61-BF8759B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810" y="1246118"/>
                <a:ext cx="5609388" cy="461665"/>
              </a:xfrm>
              <a:prstGeom prst="rect">
                <a:avLst/>
              </a:prstGeom>
              <a:blipFill>
                <a:blip r:embed="rId5"/>
                <a:stretch>
                  <a:fillRect l="-173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86007FC-531A-0FED-410E-BDCBB6B86BE8}"/>
                  </a:ext>
                </a:extLst>
              </p:cNvPr>
              <p:cNvSpPr txBox="1"/>
              <p:nvPr/>
            </p:nvSpPr>
            <p:spPr>
              <a:xfrm>
                <a:off x="6625912" y="4879319"/>
                <a:ext cx="4559964" cy="1315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2400" kern="100" spc="10" dirty="0">
                    <a:latin typeface="+mn-ea"/>
                  </a:rPr>
                  <a:t>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 spc="1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kern="100" spc="1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kern="100" spc="10">
                            <a:latin typeface="Cambria Math" panose="02040503050406030204" pitchFamily="18" charset="0"/>
                          </a:rPr>
                          <m:t>𝑖𝑛𝑓</m:t>
                        </m:r>
                      </m:sub>
                    </m:sSub>
                    <m:d>
                      <m:dPr>
                        <m:ctrlPr>
                          <a:rPr lang="zh-CN" altLang="zh-CN" sz="2400" i="1" kern="100" spc="1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kern="100" spc="1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</m:oMath>
                </a14:m>
                <a:r>
                  <a:rPr lang="zh-CN" altLang="en-US" sz="2400" kern="100" spc="10" dirty="0">
                    <a:latin typeface="+mn-ea"/>
                  </a:rPr>
                  <a:t>表示设施</a:t>
                </a:r>
                <a:r>
                  <a:rPr lang="en-US" altLang="zh-CN" sz="2400" kern="100" spc="10" dirty="0">
                    <a:latin typeface="+mn-ea"/>
                  </a:rPr>
                  <a:t>o</a:t>
                </a:r>
                <a:r>
                  <a:rPr lang="zh-CN" altLang="en-US" sz="2400" kern="100" spc="10" dirty="0">
                    <a:latin typeface="+mn-ea"/>
                  </a:rPr>
                  <a:t>能影响的用户集合，</a:t>
                </a:r>
                <a:r>
                  <a:rPr lang="zh-CN" altLang="zh-CN" sz="2400" kern="100" spc="10" dirty="0">
                    <a:effectLst/>
                    <a:latin typeface="+mn-ea"/>
                  </a:rPr>
                  <a:t>分子</a:t>
                </a:r>
                <a:r>
                  <a:rPr lang="en-US" altLang="zh-CN" sz="2400" kern="100" spc="10" dirty="0">
                    <a:effectLst/>
                    <a:latin typeface="+mn-ea"/>
                  </a:rPr>
                  <a:t>1</a:t>
                </a:r>
                <a:r>
                  <a:rPr lang="zh-CN" altLang="zh-CN" sz="2400" kern="100" spc="10" dirty="0">
                    <a:effectLst/>
                    <a:latin typeface="+mn-ea"/>
                  </a:rPr>
                  <a:t>表示每个用户对影响值的贡献为</a:t>
                </a:r>
                <a:r>
                  <a:rPr lang="en-US" altLang="zh-CN" sz="2400" kern="100" spc="10" dirty="0">
                    <a:effectLst/>
                    <a:latin typeface="+mn-ea"/>
                  </a:rPr>
                  <a:t>1</a:t>
                </a:r>
                <a:endParaRPr lang="zh-CN" altLang="zh-CN" sz="2400" kern="100" spc="10" dirty="0">
                  <a:effectLst/>
                  <a:latin typeface="+mn-ea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86007FC-531A-0FED-410E-BDCBB6B86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912" y="4879319"/>
                <a:ext cx="4559964" cy="1315360"/>
              </a:xfrm>
              <a:prstGeom prst="rect">
                <a:avLst/>
              </a:prstGeom>
              <a:blipFill>
                <a:blip r:embed="rId6"/>
                <a:stretch>
                  <a:fillRect l="-2139" t="-1389" r="-2005" b="-9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616C660-4065-8C6F-4693-6561C8541E28}"/>
              </a:ext>
            </a:extLst>
          </p:cNvPr>
          <p:cNvSpPr txBox="1"/>
          <p:nvPr/>
        </p:nvSpPr>
        <p:spPr>
          <a:xfrm>
            <a:off x="406574" y="792983"/>
            <a:ext cx="4480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提出竞争环境下的影响模型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5F54B3-1D9C-B0F5-110D-219B74EDD2E1}"/>
              </a:ext>
            </a:extLst>
          </p:cNvPr>
          <p:cNvGrpSpPr/>
          <p:nvPr/>
        </p:nvGrpSpPr>
        <p:grpSpPr>
          <a:xfrm>
            <a:off x="406574" y="1591065"/>
            <a:ext cx="5584079" cy="2286732"/>
            <a:chOff x="622598" y="1225653"/>
            <a:chExt cx="5976664" cy="2601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37B3FCE4-2BF8-770D-AE98-A2254403BEBF}"/>
                    </a:ext>
                  </a:extLst>
                </p:cNvPr>
                <p:cNvSpPr txBox="1"/>
                <p:nvPr/>
              </p:nvSpPr>
              <p:spPr>
                <a:xfrm>
                  <a:off x="2084880" y="1225653"/>
                  <a:ext cx="3535875" cy="4202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accent1"/>
                      </a:solidFill>
                      <a:latin typeface="+mn-ea"/>
                    </a:rPr>
                    <a:t>期望</a:t>
                  </a:r>
                  <a14:m>
                    <m:oMath xmlns:m="http://schemas.openxmlformats.org/officeDocument/2006/math">
                      <m:r>
                        <a:rPr lang="zh-CN" altLang="en-US" sz="2400" b="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影响</m:t>
                      </m:r>
                      <m:r>
                        <a:rPr lang="zh-CN" alt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阈值</m:t>
                      </m:r>
                      <m:r>
                        <a:rPr lang="en-US" altLang="zh-CN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altLang="zh-CN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endParaRPr lang="zh-CN" altLang="en-US" sz="3200" b="1" i="1" dirty="0">
                    <a:solidFill>
                      <a:schemeClr val="accen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A6F19A4-A31D-92AE-A238-3B2EA3A6C1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880" y="1225653"/>
                  <a:ext cx="3535875" cy="420248"/>
                </a:xfrm>
                <a:prstGeom prst="rect">
                  <a:avLst/>
                </a:prstGeom>
                <a:blipFill>
                  <a:blip r:embed="rId7"/>
                  <a:stretch>
                    <a:fillRect l="-5720" t="-26667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9B1B164-F50A-5AE6-AB48-07A28FC2B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14" y="1794915"/>
              <a:ext cx="592061" cy="11435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8D6AF6F3-5C6F-6BF9-F87C-47513456646C}"/>
                    </a:ext>
                  </a:extLst>
                </p:cNvPr>
                <p:cNvSpPr txBox="1"/>
                <p:nvPr/>
              </p:nvSpPr>
              <p:spPr>
                <a:xfrm>
                  <a:off x="2899997" y="2919704"/>
                  <a:ext cx="995354" cy="4902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/>
                      </a:solidFill>
                      <a:ea typeface="微软雅黑" pitchFamily="34" charset="-122"/>
                    </a:rPr>
                    <a:t>用户</a:t>
                  </a:r>
                  <a14:m>
                    <m:oMath xmlns:m="http://schemas.openxmlformats.org/officeDocument/2006/math">
                      <m:r>
                        <a:rPr lang="en-US" altLang="zh-CN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itchFamily="34" charset="-122"/>
                        </a:rPr>
                        <m:t>𝑢</m:t>
                      </m:r>
                    </m:oMath>
                  </a14:m>
                  <a:endParaRPr lang="zh-CN" altLang="en-US" sz="2800" dirty="0">
                    <a:solidFill>
                      <a:schemeClr val="tx1"/>
                    </a:solidFill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D8C36F9-B39F-BC3D-C341-E51666B388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9997" y="2919704"/>
                  <a:ext cx="995354" cy="490289"/>
                </a:xfrm>
                <a:prstGeom prst="rect">
                  <a:avLst/>
                </a:prstGeom>
                <a:blipFill>
                  <a:blip r:embed="rId9"/>
                  <a:stretch>
                    <a:fillRect l="-20395" t="-11268" b="-3802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AF1C3B2-CA68-3692-8263-EE0BAABA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98" y="2081572"/>
              <a:ext cx="1798624" cy="140019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FC51FA1-1C40-53B5-F8F6-F5D3B253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38" y="2110591"/>
              <a:ext cx="1798624" cy="1400194"/>
            </a:xfrm>
            <a:prstGeom prst="rect">
              <a:avLst/>
            </a:prstGeom>
          </p:spPr>
        </p:pic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B4F2D66D-F471-1F5F-DC8B-70E54D3256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4880" y="2298741"/>
              <a:ext cx="847769" cy="412410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89D64153-3BFD-9019-B499-10EBEBC38CF8}"/>
                    </a:ext>
                  </a:extLst>
                </p:cNvPr>
                <p:cNvSpPr txBox="1"/>
                <p:nvPr/>
              </p:nvSpPr>
              <p:spPr>
                <a:xfrm>
                  <a:off x="1248289" y="1806749"/>
                  <a:ext cx="179862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微软雅黑" pitchFamily="34" charset="-122"/>
                        </a:rPr>
                        <m:t>=</m:t>
                      </m:r>
                    </m:oMath>
                  </a14:m>
                  <a:r>
                    <a:rPr lang="en-US" altLang="zh-CN" dirty="0"/>
                    <a:t>0.75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25D5370-06F2-0148-BA0D-21A654E03B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289" y="1806749"/>
                  <a:ext cx="1798624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9C12CD3A-EF94-20FA-4E13-090A14FBF808}"/>
                </a:ext>
              </a:extLst>
            </p:cNvPr>
            <p:cNvCxnSpPr>
              <a:cxnSpLocks/>
            </p:cNvCxnSpPr>
            <p:nvPr/>
          </p:nvCxnSpPr>
          <p:spPr>
            <a:xfrm>
              <a:off x="3697693" y="2303079"/>
              <a:ext cx="1329171" cy="330765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D4611CB-DEF4-E193-EEA2-7F19B45D7D78}"/>
                    </a:ext>
                  </a:extLst>
                </p:cNvPr>
                <p:cNvSpPr txBox="1"/>
                <p:nvPr/>
              </p:nvSpPr>
              <p:spPr>
                <a:xfrm>
                  <a:off x="3762285" y="1776381"/>
                  <a:ext cx="1798624" cy="4202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微软雅黑" pitchFamily="34" charset="-122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微软雅黑" pitchFamily="34" charset="-122"/>
                        </a:rPr>
                        <m:t>=</m:t>
                      </m:r>
                    </m:oMath>
                  </a14:m>
                  <a:r>
                    <a:rPr lang="en-US" altLang="zh-CN" dirty="0"/>
                    <a:t>0.72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D4611CB-DEF4-E193-EEA2-7F19B45D7D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2285" y="1776381"/>
                  <a:ext cx="1798624" cy="420248"/>
                </a:xfrm>
                <a:prstGeom prst="rect">
                  <a:avLst/>
                </a:prstGeom>
                <a:blipFill>
                  <a:blip r:embed="rId12"/>
                  <a:stretch>
                    <a:fillRect t="-8197" r="-1812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C7AF727E-0B8E-35A7-0306-E30DB4545363}"/>
                    </a:ext>
                  </a:extLst>
                </p:cNvPr>
                <p:cNvSpPr txBox="1"/>
                <p:nvPr/>
              </p:nvSpPr>
              <p:spPr>
                <a:xfrm>
                  <a:off x="4962241" y="3384325"/>
                  <a:ext cx="1468305" cy="4323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itchFamily="34" charset="-122"/>
                          </a:rPr>
                          <m:t>设施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  <m:t>𝒐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itchFamily="34" charset="-122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516BEDF-2891-48F5-5720-58BFB8A309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2241" y="3384325"/>
                  <a:ext cx="1468305" cy="432363"/>
                </a:xfrm>
                <a:prstGeom prst="rect">
                  <a:avLst/>
                </a:prstGeom>
                <a:blipFill>
                  <a:blip r:embed="rId13"/>
                  <a:stretch>
                    <a:fillRect t="-8065" b="-2580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4F86767-0711-0C33-308A-A0A9A59B2809}"/>
                    </a:ext>
                  </a:extLst>
                </p:cNvPr>
                <p:cNvSpPr txBox="1"/>
                <p:nvPr/>
              </p:nvSpPr>
              <p:spPr>
                <a:xfrm>
                  <a:off x="998800" y="3337347"/>
                  <a:ext cx="1142016" cy="4902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/>
                      </a:solidFill>
                      <a:ea typeface="微软雅黑" pitchFamily="34" charset="-122"/>
                    </a:rPr>
                    <a:t>设施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</a:rPr>
                            <m:t>𝒐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</a:rPr>
                            <m:t>𝒂</m:t>
                          </m:r>
                        </m:sub>
                      </m:sSub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ECA02219-1D10-C5AA-4769-2E1E2AD03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800" y="3337347"/>
                  <a:ext cx="1142016" cy="490289"/>
                </a:xfrm>
                <a:prstGeom prst="rect">
                  <a:avLst/>
                </a:prstGeom>
                <a:blipFill>
                  <a:blip r:embed="rId14"/>
                  <a:stretch>
                    <a:fillRect l="-17143" t="-9859" b="-394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1B987CFC-1A3B-C2F2-BA32-B237A74E6BEA}"/>
              </a:ext>
            </a:extLst>
          </p:cNvPr>
          <p:cNvSpPr txBox="1"/>
          <p:nvPr/>
        </p:nvSpPr>
        <p:spPr>
          <a:xfrm>
            <a:off x="6633016" y="2593842"/>
            <a:ext cx="4907871" cy="1282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400" kern="100" spc="10" dirty="0">
                <a:latin typeface="+mn-ea"/>
              </a:rPr>
              <a:t>根据经济学 </a:t>
            </a:r>
            <a:r>
              <a:rPr lang="en-US" altLang="zh-CN" sz="2400" kern="100" spc="10" dirty="0">
                <a:latin typeface="+mn-ea"/>
              </a:rPr>
              <a:t>(</a:t>
            </a:r>
            <a:r>
              <a:rPr lang="zh-CN" altLang="en-US" sz="2400" kern="100" spc="10" dirty="0">
                <a:latin typeface="+mn-ea"/>
              </a:rPr>
              <a:t>见下方文献</a:t>
            </a:r>
            <a:r>
              <a:rPr lang="en-US" altLang="zh-CN" sz="2400" kern="100" spc="10" dirty="0">
                <a:latin typeface="+mn-ea"/>
              </a:rPr>
              <a:t>) </a:t>
            </a:r>
            <a:r>
              <a:rPr lang="zh-CN" altLang="en-US" sz="2400" kern="100" spc="10" dirty="0">
                <a:latin typeface="+mn-ea"/>
              </a:rPr>
              <a:t>中经典的竞争平分影响模型，可以构建设施对于所有用户的影响力为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6A31155-44B1-1B9F-17AE-1480C160B87D}"/>
                  </a:ext>
                </a:extLst>
              </p:cNvPr>
              <p:cNvSpPr txBox="1"/>
              <p:nvPr/>
            </p:nvSpPr>
            <p:spPr>
              <a:xfrm>
                <a:off x="6356311" y="4028896"/>
                <a:ext cx="5184576" cy="781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zh-CN" sz="2000" i="1" kern="100" spc="1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 kern="100" spc="10">
                              <a:latin typeface="Cambria Math" panose="02040503050406030204" pitchFamily="18" charset="0"/>
                            </a:rPr>
                            <m:t>𝑠𝑐𝑜𝑟𝑒</m:t>
                          </m:r>
                        </m:e>
                      </m:acc>
                      <m:d>
                        <m:dPr>
                          <m:ctrlPr>
                            <a:rPr lang="zh-CN" altLang="zh-CN" sz="2000" i="1" kern="100" spc="1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 kern="100" spc="1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</m:d>
                      <m:r>
                        <a:rPr lang="en-US" altLang="zh-CN" sz="2000" kern="100" spc="1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zh-CN" sz="2000" i="1" kern="100" spc="1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 kern="100" spc="1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zh-CN" altLang="zh-CN" sz="2000" kern="100" spc="1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zh-CN" altLang="zh-CN" sz="2000" i="1" kern="100" spc="1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100" spc="1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000" i="1" kern="100" spc="10">
                                  <a:latin typeface="Cambria Math" panose="02040503050406030204" pitchFamily="18" charset="0"/>
                                </a:rPr>
                                <m:t>𝑖𝑛𝑓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zh-CN" sz="2000" i="1" kern="100" spc="1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kern="100" spc="1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</m:d>
                        </m:sub>
                        <m:sup/>
                        <m:e>
                          <m:f>
                            <m:fPr>
                              <m:ctrlPr>
                                <a:rPr lang="zh-CN" altLang="zh-CN" sz="2000" i="1" kern="100" spc="1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 kern="100" spc="1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zh-CN" altLang="zh-CN" sz="2000" i="1" kern="100" spc="1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kern="100" spc="1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CN" sz="2000" i="1" kern="100" spc="1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2000" i="1" kern="100" spc="10">
                                      <a:latin typeface="Cambria Math" panose="02040503050406030204" pitchFamily="18" charset="0"/>
                                    </a:rPr>
                                    <m:t>𝑐𝑜𝑚𝑝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zh-CN" altLang="zh-CN" sz="2000" i="1" kern="100" spc="1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 kern="100" spc="1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altLang="zh-CN" sz="2000" i="1" kern="100" spc="1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i="1" kern="100" spc="1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</m:d>
                              <m:r>
                                <a:rPr lang="en-US" altLang="zh-CN" sz="2000" i="1" kern="100" spc="1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6A31155-44B1-1B9F-17AE-1480C160B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311" y="4028896"/>
                <a:ext cx="5184576" cy="7812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AF5906B-9CF5-AE8A-4B78-6685E65B06DE}"/>
                  </a:ext>
                </a:extLst>
              </p:cNvPr>
              <p:cNvSpPr txBox="1"/>
              <p:nvPr/>
            </p:nvSpPr>
            <p:spPr>
              <a:xfrm>
                <a:off x="6371105" y="1902283"/>
                <a:ext cx="5184576" cy="423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𝑐𝑜𝑚𝑝</m:t>
                          </m:r>
                        </m:sub>
                      </m:sSub>
                      <m:d>
                        <m:dPr>
                          <m:ctrlPr>
                            <a:rPr lang="zh-CN" altLang="zh-CN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</m:d>
                      <m:r>
                        <a:rPr lang="en-US" altLang="zh-CN" sz="2000" i="1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={</m:t>
                      </m:r>
                      <m:sSub>
                        <m:sSubPr>
                          <m:ctrlPr>
                            <a:rPr lang="zh-CN" altLang="zh-CN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r>
                        <a:rPr lang="en-US" altLang="zh-CN" sz="2000" i="1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zh-CN" altLang="zh-CN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zh-CN" sz="2000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zh-CN" sz="2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2000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altLang="zh-CN" sz="2000" i="1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𝜏</m:t>
                      </m:r>
                      <m:r>
                        <a:rPr lang="en-US" altLang="zh-CN" sz="2000" i="1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zh-CN" altLang="zh-CN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altLang="zh-CN" sz="2000" i="1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altLang="zh-CN" sz="2000" i="1" kern="100" spc="1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AF5906B-9CF5-AE8A-4B78-6685E65B0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05" y="1902283"/>
                <a:ext cx="5184576" cy="423770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4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0651C04-55BA-C949-A634-2D45376A4F98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EB0FC1-CF2B-742C-2F56-C7EC181DAA94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2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解决方案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索引结构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7213AF-1D09-1B47-9A90-FEFDE25E9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6"/>
          <a:stretch/>
        </p:blipFill>
        <p:spPr bwMode="auto">
          <a:xfrm>
            <a:off x="2257863" y="1835199"/>
            <a:ext cx="7674686" cy="3807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对话气泡: 椭圆形 6">
            <a:extLst>
              <a:ext uri="{FF2B5EF4-FFF2-40B4-BE49-F238E27FC236}">
                <a16:creationId xmlns:a16="http://schemas.microsoft.com/office/drawing/2014/main" id="{2DC981E5-1D6F-C5D9-D54E-FF0614C80644}"/>
              </a:ext>
            </a:extLst>
          </p:cNvPr>
          <p:cNvSpPr/>
          <p:nvPr/>
        </p:nvSpPr>
        <p:spPr>
          <a:xfrm>
            <a:off x="1126654" y="2780928"/>
            <a:ext cx="1789670" cy="1152128"/>
          </a:xfrm>
          <a:prstGeom prst="wedgeEllipseCallout">
            <a:avLst>
              <a:gd name="adj1" fmla="val 62413"/>
              <a:gd name="adj2" fmla="val 55140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kern="0" dirty="0">
                <a:solidFill>
                  <a:srgbClr val="FFFFFF"/>
                </a:solidFill>
                <a:latin typeface="Arial"/>
                <a:ea typeface="微软雅黑"/>
              </a:rPr>
              <a:t>非叶节点存储其所有子节点的区域</a:t>
            </a:r>
          </a:p>
        </p:txBody>
      </p:sp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115142CC-26DD-36EF-09D7-00CE1ECC6E28}"/>
              </a:ext>
            </a:extLst>
          </p:cNvPr>
          <p:cNvSpPr/>
          <p:nvPr/>
        </p:nvSpPr>
        <p:spPr>
          <a:xfrm>
            <a:off x="5735166" y="5373216"/>
            <a:ext cx="2016224" cy="1224136"/>
          </a:xfrm>
          <a:prstGeom prst="wedgeEllipseCallout">
            <a:avLst>
              <a:gd name="adj1" fmla="val -91262"/>
              <a:gd name="adj2" fmla="val -46939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kern="0" dirty="0">
                <a:solidFill>
                  <a:srgbClr val="FFFFFF"/>
                </a:solidFill>
                <a:latin typeface="Arial"/>
                <a:ea typeface="微软雅黑"/>
              </a:rPr>
              <a:t>叶节点存储所有空间对象的外接矩形</a:t>
            </a:r>
          </a:p>
        </p:txBody>
      </p: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576E7F8D-F848-9E29-DB2A-CEE807A3BD7A}"/>
              </a:ext>
            </a:extLst>
          </p:cNvPr>
          <p:cNvSpPr/>
          <p:nvPr/>
        </p:nvSpPr>
        <p:spPr>
          <a:xfrm>
            <a:off x="7877164" y="1988840"/>
            <a:ext cx="2088232" cy="1152128"/>
          </a:xfrm>
          <a:prstGeom prst="wedgeEllipseCallou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600" b="1" kern="0" dirty="0">
                <a:solidFill>
                  <a:srgbClr val="FFFFFF"/>
                </a:solidFill>
                <a:latin typeface="Arial"/>
                <a:ea typeface="微软雅黑"/>
              </a:rPr>
              <a:t>非叶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节点有其子节点的全部文本信息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C29C3FE-5E1A-0FDA-0359-E34BB9E0D877}"/>
              </a:ext>
            </a:extLst>
          </p:cNvPr>
          <p:cNvSpPr txBox="1"/>
          <p:nvPr/>
        </p:nvSpPr>
        <p:spPr>
          <a:xfrm>
            <a:off x="550590" y="744980"/>
            <a:ext cx="9552384" cy="941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为降低高昂的计算代价，提出了基于</a:t>
            </a:r>
            <a:r>
              <a:rPr lang="en-US" altLang="zh-CN" sz="2400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aR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-tree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的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索引结构</a:t>
            </a:r>
            <a:r>
              <a:rPr lang="en-US" altLang="zh-CN" sz="24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TaR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-tree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，该索引能够实现空间和文本上的共同索引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采用分支定界策略解决。</a:t>
            </a:r>
          </a:p>
        </p:txBody>
      </p:sp>
    </p:spTree>
    <p:extLst>
      <p:ext uri="{BB962C8B-B14F-4D97-AF65-F5344CB8AC3E}">
        <p14:creationId xmlns:p14="http://schemas.microsoft.com/office/powerpoint/2010/main" val="27742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C8A52B3-A905-B98D-0C12-1715665D9CDB}"/>
              </a:ext>
            </a:extLst>
          </p:cNvPr>
          <p:cNvSpPr/>
          <p:nvPr/>
        </p:nvSpPr>
        <p:spPr>
          <a:xfrm>
            <a:off x="0" y="0"/>
            <a:ext cx="5087094" cy="534928"/>
          </a:xfrm>
          <a:prstGeom prst="rect">
            <a:avLst/>
          </a:prstGeom>
          <a:solidFill>
            <a:srgbClr val="0070C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CCD23F-799B-BBD8-7E23-E2EEAF0544A0}"/>
              </a:ext>
            </a:extLst>
          </p:cNvPr>
          <p:cNvSpPr txBox="1"/>
          <p:nvPr/>
        </p:nvSpPr>
        <p:spPr>
          <a:xfrm>
            <a:off x="0" y="52020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2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解决方案 </a:t>
            </a:r>
            <a:r>
              <a:rPr lang="en-US" altLang="zh-CN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- </a:t>
            </a:r>
            <a:r>
              <a:rPr lang="zh-CN" altLang="en-US" sz="2200" b="1" kern="0" dirty="0">
                <a:solidFill>
                  <a:prstClr val="white"/>
                </a:solidFill>
                <a:latin typeface="微软雅黑" panose="020F0502020204030204"/>
                <a:ea typeface="微软雅黑"/>
              </a:rPr>
              <a:t>范围查询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75972DB-CA7C-63A9-1A08-7491B3A75EAF}"/>
              </a:ext>
            </a:extLst>
          </p:cNvPr>
          <p:cNvGrpSpPr/>
          <p:nvPr/>
        </p:nvGrpSpPr>
        <p:grpSpPr>
          <a:xfrm>
            <a:off x="550590" y="1844824"/>
            <a:ext cx="4091617" cy="3980663"/>
            <a:chOff x="7018098" y="1314480"/>
            <a:chExt cx="4091617" cy="3980663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97854A3-4717-F8DF-0787-2325A9FFE2C7}"/>
                </a:ext>
              </a:extLst>
            </p:cNvPr>
            <p:cNvSpPr/>
            <p:nvPr/>
          </p:nvSpPr>
          <p:spPr>
            <a:xfrm>
              <a:off x="8013371" y="1314480"/>
              <a:ext cx="3096344" cy="309634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10CAC25-10A9-3B39-D909-6C3945963B5A}"/>
                </a:ext>
              </a:extLst>
            </p:cNvPr>
            <p:cNvSpPr/>
            <p:nvPr/>
          </p:nvSpPr>
          <p:spPr>
            <a:xfrm>
              <a:off x="8805459" y="2106568"/>
              <a:ext cx="1512168" cy="15121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流程图: 接点 8">
              <a:extLst>
                <a:ext uri="{FF2B5EF4-FFF2-40B4-BE49-F238E27FC236}">
                  <a16:creationId xmlns:a16="http://schemas.microsoft.com/office/drawing/2014/main" id="{BE37C815-A4A6-9259-7E1A-5DCCF8FE6B20}"/>
                </a:ext>
              </a:extLst>
            </p:cNvPr>
            <p:cNvSpPr/>
            <p:nvPr/>
          </p:nvSpPr>
          <p:spPr>
            <a:xfrm>
              <a:off x="9518682" y="2867432"/>
              <a:ext cx="45719" cy="45719"/>
            </a:xfrm>
            <a:prstGeom prst="flowChartConnector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906EC7F3-7342-4A1E-6AB7-F47BC3D12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1541" y="1314480"/>
              <a:ext cx="9953" cy="1610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4A66540-B67A-4BC3-41B8-9C3F3572AEA9}"/>
                </a:ext>
              </a:extLst>
            </p:cNvPr>
            <p:cNvCxnSpPr>
              <a:cxnSpLocks/>
            </p:cNvCxnSpPr>
            <p:nvPr/>
          </p:nvCxnSpPr>
          <p:spPr>
            <a:xfrm>
              <a:off x="8837030" y="2609612"/>
              <a:ext cx="703941" cy="2976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9E6EC6AE-BEA6-0AF4-61BE-E66F7A2DB1E3}"/>
                    </a:ext>
                  </a:extLst>
                </p:cNvPr>
                <p:cNvSpPr txBox="1"/>
                <p:nvPr/>
              </p:nvSpPr>
              <p:spPr>
                <a:xfrm>
                  <a:off x="9924411" y="1823244"/>
                  <a:ext cx="9981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𝒎𝒂𝒙</m:t>
                            </m:r>
                          </m:sub>
                        </m:sSub>
                      </m:oMath>
                    </m:oMathPara>
                  </a14:m>
                  <a:endParaRPr lang="zh-CN" altLang="en-US" sz="2800" b="1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9E6EC6AE-BEA6-0AF4-61BE-E66F7A2DB1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4411" y="1823244"/>
                  <a:ext cx="998159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DA4AA95A-8488-56F0-577D-2161CE952F55}"/>
                    </a:ext>
                  </a:extLst>
                </p:cNvPr>
                <p:cNvSpPr txBox="1"/>
                <p:nvPr/>
              </p:nvSpPr>
              <p:spPr>
                <a:xfrm>
                  <a:off x="7072314" y="2315667"/>
                  <a:ext cx="9981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1" i="1" smtClean="0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rgbClr val="033E78"/>
                                </a:solidFill>
                                <a:latin typeface="Cambria Math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oMath>
                    </m:oMathPara>
                  </a14:m>
                  <a:endParaRPr lang="zh-CN" altLang="en-US" sz="2800" b="1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DA4AA95A-8488-56F0-577D-2161CE952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2314" y="2315667"/>
                  <a:ext cx="998159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CEC4A9E-884C-80A5-5B94-1E1828BEE4F5}"/>
                </a:ext>
              </a:extLst>
            </p:cNvPr>
            <p:cNvSpPr txBox="1"/>
            <p:nvPr/>
          </p:nvSpPr>
          <p:spPr>
            <a:xfrm>
              <a:off x="9013603" y="2960394"/>
              <a:ext cx="1218653" cy="70788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33E78"/>
                  </a:solidFill>
                </a:rPr>
                <a:t>影响区域</a:t>
              </a:r>
              <a:r>
                <a:rPr lang="en-US" altLang="zh-CN" sz="2000" b="1" dirty="0">
                  <a:solidFill>
                    <a:srgbClr val="033E78"/>
                  </a:solidFill>
                </a:rPr>
                <a:t>(</a:t>
              </a:r>
              <a:r>
                <a:rPr lang="zh-CN" altLang="en-US" sz="2000" b="1" dirty="0">
                  <a:solidFill>
                    <a:srgbClr val="033E78"/>
                  </a:solidFill>
                </a:rPr>
                <a:t>圆环内</a:t>
              </a:r>
              <a:r>
                <a:rPr lang="en-US" altLang="zh-CN" sz="2000" b="1" dirty="0">
                  <a:solidFill>
                    <a:srgbClr val="033E78"/>
                  </a:solidFill>
                </a:rPr>
                <a:t>)</a:t>
              </a:r>
              <a:endParaRPr lang="zh-CN" altLang="en-US" sz="2000" b="1" dirty="0">
                <a:solidFill>
                  <a:srgbClr val="033E78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5FF6B6C-D5AC-E5EE-A95F-F0C561982A7F}"/>
                </a:ext>
              </a:extLst>
            </p:cNvPr>
            <p:cNvSpPr txBox="1"/>
            <p:nvPr/>
          </p:nvSpPr>
          <p:spPr>
            <a:xfrm>
              <a:off x="7018098" y="1314480"/>
              <a:ext cx="1509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1D2973"/>
                  </a:solidFill>
                </a:rPr>
                <a:t>不影响区域</a:t>
              </a:r>
              <a:endParaRPr lang="en-US" altLang="zh-CN" sz="2000" b="1" dirty="0">
                <a:solidFill>
                  <a:srgbClr val="1D2973"/>
                </a:solidFill>
              </a:endParaRPr>
            </a:p>
            <a:p>
              <a:r>
                <a:rPr lang="zh-CN" altLang="en-US" sz="2000" b="1" dirty="0">
                  <a:solidFill>
                    <a:srgbClr val="1D2973"/>
                  </a:solidFill>
                </a:rPr>
                <a:t>（圆环外）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3C715DC-7BAA-DE05-F2B6-8BD41F9750E3}"/>
                </a:ext>
              </a:extLst>
            </p:cNvPr>
            <p:cNvSpPr txBox="1"/>
            <p:nvPr/>
          </p:nvSpPr>
          <p:spPr>
            <a:xfrm>
              <a:off x="8566360" y="3711697"/>
              <a:ext cx="1970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进一步判断区域</a:t>
              </a:r>
              <a:endParaRPr lang="en-US" altLang="zh-CN" sz="2000" b="1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（圆环）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345C827-AF99-D73F-D6F5-1D1FCD44A432}"/>
                    </a:ext>
                  </a:extLst>
                </p:cNvPr>
                <p:cNvSpPr txBox="1"/>
                <p:nvPr/>
              </p:nvSpPr>
              <p:spPr>
                <a:xfrm>
                  <a:off x="8977094" y="2304585"/>
                  <a:ext cx="71080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b="1" i="1">
                            <a:solidFill>
                              <a:srgbClr val="033E78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lang="zh-CN" altLang="en-US" sz="2800" b="1" i="1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345C827-AF99-D73F-D6F5-1D1FCD44A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7094" y="2304585"/>
                  <a:ext cx="710806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4B203419-A0B6-98CE-E63C-B48337580AD6}"/>
                    </a:ext>
                  </a:extLst>
                </p:cNvPr>
                <p:cNvSpPr txBox="1"/>
                <p:nvPr/>
              </p:nvSpPr>
              <p:spPr>
                <a:xfrm>
                  <a:off x="7395970" y="4587257"/>
                  <a:ext cx="360804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rgbClr val="1D2973"/>
                      </a:solidFill>
                    </a:rPr>
                    <a:t>以用户</a:t>
                  </a:r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1D2973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</m:oMath>
                  </a14:m>
                  <a:r>
                    <a:rPr lang="zh-CN" altLang="en-US" sz="2000" b="1" dirty="0">
                      <a:solidFill>
                        <a:srgbClr val="1D2973"/>
                      </a:solidFill>
                    </a:rPr>
                    <a:t>为圆心，以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1D29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1D2973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1D2973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a14:m>
                  <a:r>
                    <a:rPr lang="zh-CN" altLang="en-US" sz="2000" b="1" dirty="0">
                      <a:solidFill>
                        <a:srgbClr val="1D2973"/>
                      </a:solidFill>
                    </a:rPr>
                    <a:t>和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1D29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1D2973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1D2973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m:rPr>
                              <m:sty m:val="p"/>
                            </m:rPr>
                            <a:rPr lang="en-US" altLang="zh-CN" sz="2000" b="1" i="1">
                              <a:solidFill>
                                <a:srgbClr val="1D2973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a14:m>
                  <a:r>
                    <a:rPr lang="zh-CN" altLang="en-US" sz="2000" b="1" dirty="0">
                      <a:solidFill>
                        <a:srgbClr val="1D2973"/>
                      </a:solidFill>
                    </a:rPr>
                    <a:t>为半径构建圆。</a:t>
                  </a: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4B203419-A0B6-98CE-E63C-B48337580A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5970" y="4587257"/>
                  <a:ext cx="3608042" cy="707886"/>
                </a:xfrm>
                <a:prstGeom prst="rect">
                  <a:avLst/>
                </a:prstGeom>
                <a:blipFill>
                  <a:blip r:embed="rId6"/>
                  <a:stretch>
                    <a:fillRect l="-1689" t="-5172" b="-146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8E314A1-DC34-526E-811B-CE8EC3A32211}"/>
                  </a:ext>
                </a:extLst>
              </p:cNvPr>
              <p:cNvSpPr txBox="1"/>
              <p:nvPr/>
            </p:nvSpPr>
            <p:spPr>
              <a:xfrm>
                <a:off x="4908325" y="1893933"/>
                <a:ext cx="7012160" cy="580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latin typeface="+mn-ea"/>
                  </a:rPr>
                  <a:t>空间相关性：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000" b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en-US" altLang="zh-CN" sz="2000" b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zh-CN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000" b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000" b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𝑙𝑜𝑐</m:t>
                        </m:r>
                        <m:r>
                          <a:rPr lang="en-US" altLang="zh-CN" sz="2000" b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altLang="zh-CN" sz="2000" b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𝑙𝑜𝑐</m:t>
                        </m:r>
                        <m:r>
                          <a:rPr lang="en-US" altLang="zh-CN" sz="2000" b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sz="2000" dirty="0">
                    <a:latin typeface="+mn-ea"/>
                  </a:rPr>
                  <a:t>        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8E314A1-DC34-526E-811B-CE8EC3A32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325" y="1893933"/>
                <a:ext cx="7012160" cy="580736"/>
              </a:xfrm>
              <a:prstGeom prst="rect">
                <a:avLst/>
              </a:prstGeom>
              <a:blipFill>
                <a:blip r:embed="rId7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08FD396-D0A0-296E-2A30-0A57206C8762}"/>
                  </a:ext>
                </a:extLst>
              </p:cNvPr>
              <p:cNvSpPr txBox="1"/>
              <p:nvPr/>
            </p:nvSpPr>
            <p:spPr>
              <a:xfrm>
                <a:off x="7205054" y="3605652"/>
                <a:ext cx="4037821" cy="6849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kern="100" spc="10" smtClean="0">
                          <a:effectLst/>
                          <a:latin typeface="Cambria Math" panose="02040503050406030204" pitchFamily="18" charset="0"/>
                          <a:ea typeface="方正书宋简体" panose="03000509000000000000" pitchFamily="65" charset="-122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CN" sz="2000" kern="100" spc="10">
                          <a:effectLst/>
                          <a:latin typeface="Cambria Math" panose="02040503050406030204" pitchFamily="18" charset="0"/>
                          <a:ea typeface="方正书宋简体" panose="03000509000000000000" pitchFamily="65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ea typeface="方正书宋简体" panose="03000509000000000000" pitchFamily="65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ea typeface="方正书宋简体" panose="03000509000000000000" pitchFamily="65" charset="-122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zh-CN" altLang="zh-CN" sz="2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kern="100" spc="10">
                              <a:effectLst/>
                              <a:latin typeface="Cambria Math" panose="02040503050406030204" pitchFamily="18" charset="0"/>
                              <a:ea typeface="方正书宋简体" panose="03000509000000000000" pitchFamily="65" charset="-122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altLang="zh-CN" sz="2000" i="1" kern="100" spc="10">
                              <a:effectLst/>
                              <a:latin typeface="Cambria Math" panose="02040503050406030204" pitchFamily="18" charset="0"/>
                              <a:ea typeface="方正书宋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2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000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(1</m:t>
                              </m:r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altLang="zh-CN" sz="2000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CN" sz="2000" i="1" kern="100" spc="10">
                                  <a:effectLst/>
                                  <a:latin typeface="Cambria Math" panose="02040503050406030204" pitchFamily="18" charset="0"/>
                                  <a:ea typeface="方正书宋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sz="2000" b="1" dirty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08FD396-D0A0-296E-2A30-0A57206C8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054" y="3605652"/>
                <a:ext cx="4037821" cy="6849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ED69F4F-3989-AD13-1891-C86A865B72FE}"/>
                  </a:ext>
                </a:extLst>
              </p:cNvPr>
              <p:cNvSpPr txBox="1"/>
              <p:nvPr/>
            </p:nvSpPr>
            <p:spPr>
              <a:xfrm>
                <a:off x="5007683" y="1478031"/>
                <a:ext cx="69837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000" kern="100" spc="10" dirty="0">
                    <a:effectLst/>
                    <a:latin typeface="+mn-ea"/>
                    <a:cs typeface="Times New Roman" panose="02020603050405020304" pitchFamily="18" charset="0"/>
                  </a:rPr>
                  <a:t>空间文本相关性：</a:t>
                </a:r>
                <a:r>
                  <a:rPr lang="en-US" altLang="zh-CN" sz="2000" kern="100" spc="10" dirty="0">
                    <a:effectLst/>
                    <a:latin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kern="100" spc="10" smtClean="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kern="100" spc="10"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2000" i="1" kern="100" spc="10"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000" kern="100" spc="10"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000" i="1" kern="100" spc="10"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</m:d>
                    <m:r>
                      <a:rPr lang="en-US" altLang="zh-CN" sz="2000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i="1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sz="2000" i="1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kern="100" spc="10"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2000" i="1" kern="100" spc="10"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000" kern="100" spc="10"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000" i="1" kern="100" spc="10"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</m:d>
                    <m:r>
                      <a:rPr lang="en-US" altLang="zh-CN" sz="2000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+(1</m:t>
                    </m:r>
                    <m:r>
                      <a:rPr lang="en-US" altLang="zh-CN" sz="2000" i="1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000" i="1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sz="2000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altLang="zh-CN" sz="2000" i="1" kern="100" spc="10"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zh-CN" altLang="zh-CN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kern="100" spc="10"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2000" i="1" kern="100" spc="10">
                                <a:effectLst/>
                                <a:latin typeface="Cambria Math" panose="02040503050406030204" pitchFamily="18" charset="0"/>
                                <a:ea typeface="方正书宋简体" panose="03000509000000000000" pitchFamily="65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000" kern="100" spc="10"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000" i="1" kern="100" spc="10">
                            <a:effectLst/>
                            <a:latin typeface="Cambria Math" panose="02040503050406030204" pitchFamily="18" charset="0"/>
                            <a:ea typeface="方正书宋简体" panose="03000509000000000000" pitchFamily="65" charset="-122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</m:d>
                  </m:oMath>
                </a14:m>
                <a:r>
                  <a:rPr lang="en-US" altLang="zh-CN" sz="2000" kern="100" spc="10" dirty="0">
                    <a:effectLst/>
                    <a:latin typeface="Times New Roman" panose="02020603050405020304" pitchFamily="18" charset="0"/>
                    <a:ea typeface="方正书宋简体" panose="03000509000000000000" pitchFamily="65" charset="-122"/>
                  </a:rPr>
                  <a:t>    (1) </a:t>
                </a:r>
                <a:endParaRPr lang="zh-CN" altLang="en-US" sz="2000" b="1" dirty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ED69F4F-3989-AD13-1891-C86A865B7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683" y="1478031"/>
                <a:ext cx="6983759" cy="307777"/>
              </a:xfrm>
              <a:prstGeom prst="rect">
                <a:avLst/>
              </a:prstGeom>
              <a:blipFill>
                <a:blip r:embed="rId9"/>
                <a:stretch>
                  <a:fillRect l="-2182" t="-25490" r="-262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右大括号 2">
            <a:extLst>
              <a:ext uri="{FF2B5EF4-FFF2-40B4-BE49-F238E27FC236}">
                <a16:creationId xmlns:a16="http://schemas.microsoft.com/office/drawing/2014/main" id="{CAE23FD9-DFF6-BEA5-146F-92187110A6B0}"/>
              </a:ext>
            </a:extLst>
          </p:cNvPr>
          <p:cNvSpPr/>
          <p:nvPr/>
        </p:nvSpPr>
        <p:spPr>
          <a:xfrm>
            <a:off x="3155422" y="1865555"/>
            <a:ext cx="317981" cy="1532222"/>
          </a:xfrm>
          <a:prstGeom prst="rightBrace">
            <a:avLst>
              <a:gd name="adj1" fmla="val 48244"/>
              <a:gd name="adj2" fmla="val 52346"/>
            </a:avLst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弧形 13">
            <a:extLst>
              <a:ext uri="{FF2B5EF4-FFF2-40B4-BE49-F238E27FC236}">
                <a16:creationId xmlns:a16="http://schemas.microsoft.com/office/drawing/2014/main" id="{4020C5D2-1123-9238-9562-14CC051A747E}"/>
              </a:ext>
            </a:extLst>
          </p:cNvPr>
          <p:cNvSpPr/>
          <p:nvPr/>
        </p:nvSpPr>
        <p:spPr>
          <a:xfrm flipV="1">
            <a:off x="1217394" y="3148959"/>
            <a:ext cx="1512169" cy="340105"/>
          </a:xfrm>
          <a:prstGeom prst="arc">
            <a:avLst>
              <a:gd name="adj1" fmla="val 11060101"/>
              <a:gd name="adj2" fmla="val 0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DB029F7-2B79-70FD-AB51-294A4EB2F952}"/>
              </a:ext>
            </a:extLst>
          </p:cNvPr>
          <p:cNvSpPr txBox="1"/>
          <p:nvPr/>
        </p:nvSpPr>
        <p:spPr>
          <a:xfrm>
            <a:off x="606180" y="796191"/>
            <a:ext cx="7320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提出两个剪枝策略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677E3BD-3174-E9C7-84A0-3107C6896A86}"/>
                  </a:ext>
                </a:extLst>
              </p:cNvPr>
              <p:cNvSpPr txBox="1"/>
              <p:nvPr/>
            </p:nvSpPr>
            <p:spPr>
              <a:xfrm>
                <a:off x="4740203" y="4485293"/>
                <a:ext cx="751871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solidFill>
                      <a:srgbClr val="C00000"/>
                    </a:solidFill>
                  </a:rPr>
                  <a:t>当文本相关性 </a:t>
                </a:r>
                <a14:m>
                  <m:oMath xmlns:m="http://schemas.openxmlformats.org/officeDocument/2006/math">
                    <m:r>
                      <a:rPr lang="en-US" altLang="zh-CN" sz="2000" b="0" i="1" kern="100" spc="1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altLang="zh-CN" sz="2000" b="0" i="1" kern="100" spc="1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</a:rPr>
                  <a:t>取</a:t>
                </a:r>
                <a:r>
                  <a:rPr lang="zh-CN" altLang="en-US" sz="2000" b="1" dirty="0">
                    <a:solidFill>
                      <a:srgbClr val="C00000"/>
                    </a:solidFill>
                  </a:rPr>
                  <a:t>最大值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时，可以得到用户受影响</a:t>
                </a:r>
                <a:r>
                  <a:rPr lang="zh-CN" altLang="en-US" sz="2000" b="1" dirty="0">
                    <a:solidFill>
                      <a:srgbClr val="C00000"/>
                    </a:solidFill>
                  </a:rPr>
                  <a:t>最大范围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endParaRPr lang="en-US" altLang="zh-CN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677E3BD-3174-E9C7-84A0-3107C6896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203" y="4485293"/>
                <a:ext cx="7518718" cy="400110"/>
              </a:xfrm>
              <a:prstGeom prst="rect">
                <a:avLst/>
              </a:prstGeom>
              <a:blipFill>
                <a:blip r:embed="rId10"/>
                <a:stretch>
                  <a:fillRect l="-892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00946FA-CBA3-E141-A842-2CAF8E7443E6}"/>
                  </a:ext>
                </a:extLst>
              </p:cNvPr>
              <p:cNvSpPr txBox="1"/>
              <p:nvPr/>
            </p:nvSpPr>
            <p:spPr>
              <a:xfrm>
                <a:off x="4908325" y="2545868"/>
                <a:ext cx="6272200" cy="79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/>
                  <a:t>根据</a:t>
                </a:r>
                <a:r>
                  <a:rPr lang="zh-CN" altLang="en-US" sz="2000" b="1" dirty="0"/>
                  <a:t>空间相关性</a:t>
                </a:r>
                <a:r>
                  <a:rPr lang="zh-CN" altLang="en-US" sz="2000" dirty="0"/>
                  <a:t>、</a:t>
                </a:r>
                <a:r>
                  <a:rPr lang="zh-CN" altLang="en-US" sz="2000" b="1" dirty="0"/>
                  <a:t>空间文本相关性</a:t>
                </a:r>
                <a:r>
                  <a:rPr lang="zh-CN" altLang="en-US" sz="2000" dirty="0"/>
                  <a:t>以及</a:t>
                </a:r>
                <a:r>
                  <a:rPr lang="zh-CN" altLang="en-US" sz="2000" b="1" dirty="0"/>
                  <a:t>期望影响阈值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zh-CN" altLang="en-US" sz="2000" dirty="0"/>
                  <a:t>，可以推出用户受影响距离</a:t>
                </a:r>
                <a14:m>
                  <m:oMath xmlns:m="http://schemas.openxmlformats.org/officeDocument/2006/math">
                    <m:r>
                      <a:rPr lang="en-US" altLang="zh-CN" sz="2000" i="1" kern="100" spc="10"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00946FA-CBA3-E141-A842-2CAF8E744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325" y="2545868"/>
                <a:ext cx="6272200" cy="799706"/>
              </a:xfrm>
              <a:prstGeom prst="rect">
                <a:avLst/>
              </a:prstGeom>
              <a:blipFill>
                <a:blip r:embed="rId11"/>
                <a:stretch>
                  <a:fillRect l="-972" t="-763" r="-5053" b="-12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B344115-E3DF-5447-0377-B97E2D597073}"/>
                  </a:ext>
                </a:extLst>
              </p:cNvPr>
              <p:cNvSpPr txBox="1"/>
              <p:nvPr/>
            </p:nvSpPr>
            <p:spPr>
              <a:xfrm>
                <a:off x="4740203" y="5147591"/>
                <a:ext cx="736416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solidFill>
                      <a:srgbClr val="C00000"/>
                    </a:solidFill>
                  </a:rPr>
                  <a:t>当文本相关性</a:t>
                </a:r>
                <a14:m>
                  <m:oMath xmlns:m="http://schemas.openxmlformats.org/officeDocument/2006/math">
                    <m:r>
                      <a:rPr lang="en-US" altLang="zh-CN" sz="2000" b="0" i="0" kern="100" spc="1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kern="100" spc="1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方正书宋简体" panose="03000509000000000000" pitchFamily="65" charset="-122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</a:rPr>
                  <a:t> 取</a:t>
                </a:r>
                <a:r>
                  <a:rPr lang="zh-CN" altLang="en-US" sz="2000" b="1" dirty="0">
                    <a:solidFill>
                      <a:srgbClr val="C00000"/>
                    </a:solidFill>
                  </a:rPr>
                  <a:t>最小值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时，可以得到用户受影响</a:t>
                </a:r>
                <a:r>
                  <a:rPr lang="zh-CN" altLang="en-US" sz="2000" b="1" dirty="0">
                    <a:solidFill>
                      <a:srgbClr val="C00000"/>
                    </a:solidFill>
                  </a:rPr>
                  <a:t>最小范围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sub>
                    </m:sSub>
                  </m:oMath>
                </a14:m>
                <a:endParaRPr lang="en-US" altLang="zh-CN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B344115-E3DF-5447-0377-B97E2D597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203" y="5147591"/>
                <a:ext cx="7364169" cy="400110"/>
              </a:xfrm>
              <a:prstGeom prst="rect">
                <a:avLst/>
              </a:prstGeom>
              <a:blipFill>
                <a:blip r:embed="rId12"/>
                <a:stretch>
                  <a:fillRect l="-911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D9BAD60-B0D9-8F18-2E08-95B4ACBA82B3}"/>
                  </a:ext>
                </a:extLst>
              </p:cNvPr>
              <p:cNvSpPr txBox="1"/>
              <p:nvPr/>
            </p:nvSpPr>
            <p:spPr>
              <a:xfrm>
                <a:off x="5021301" y="3769095"/>
                <a:ext cx="381642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en-US" sz="2000" dirty="0">
                    <a:latin typeface="微软雅黑" pitchFamily="34" charset="-122"/>
                    <a:ea typeface="微软雅黑" pitchFamily="34" charset="-122"/>
                  </a:rPr>
                  <a:t>、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altLang="zh-CN" sz="2000" b="1" dirty="0">
                    <a:solidFill>
                      <a:schemeClr val="accent6"/>
                    </a:solidFill>
                    <a:latin typeface="微软雅黑" pitchFamily="34" charset="-122"/>
                    <a:ea typeface="微软雅黑" pitchFamily="34" charset="-122"/>
                  </a:rPr>
                  <a:t>    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D9BAD60-B0D9-8F18-2E08-95B4ACBA8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301" y="3769095"/>
                <a:ext cx="3816424" cy="307777"/>
              </a:xfrm>
              <a:prstGeom prst="rect">
                <a:avLst/>
              </a:prstGeom>
              <a:blipFill>
                <a:blip r:embed="rId13"/>
                <a:stretch>
                  <a:fillRect l="-4153" t="-25490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组合 37">
            <a:extLst>
              <a:ext uri="{FF2B5EF4-FFF2-40B4-BE49-F238E27FC236}">
                <a16:creationId xmlns:a16="http://schemas.microsoft.com/office/drawing/2014/main" id="{5CD8DF67-B8EF-A902-0CCE-1AB14B922FA6}"/>
              </a:ext>
            </a:extLst>
          </p:cNvPr>
          <p:cNvGrpSpPr/>
          <p:nvPr/>
        </p:nvGrpSpPr>
        <p:grpSpPr>
          <a:xfrm>
            <a:off x="6488170" y="3605652"/>
            <a:ext cx="882685" cy="582669"/>
            <a:chOff x="6792979" y="3592205"/>
            <a:chExt cx="882685" cy="582669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80F4592-F46B-5F21-DDCA-DA50307B7D07}"/>
                </a:ext>
              </a:extLst>
            </p:cNvPr>
            <p:cNvCxnSpPr/>
            <p:nvPr/>
          </p:nvCxnSpPr>
          <p:spPr>
            <a:xfrm>
              <a:off x="6792980" y="3806157"/>
              <a:ext cx="732921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BFCF85E-9625-F8AE-8CAB-67AEB3C2DD21}"/>
                </a:ext>
              </a:extLst>
            </p:cNvPr>
            <p:cNvCxnSpPr/>
            <p:nvPr/>
          </p:nvCxnSpPr>
          <p:spPr>
            <a:xfrm>
              <a:off x="6792979" y="3994424"/>
              <a:ext cx="732921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C3949530-DC49-DFA7-DC1B-FD89594A39E1}"/>
                </a:ext>
              </a:extLst>
            </p:cNvPr>
            <p:cNvCxnSpPr/>
            <p:nvPr/>
          </p:nvCxnSpPr>
          <p:spPr>
            <a:xfrm>
              <a:off x="7400472" y="3592205"/>
              <a:ext cx="275192" cy="342465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9385A82E-CE62-C094-88C1-73624C0048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2268" y="3904457"/>
              <a:ext cx="275192" cy="270417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0976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7.7|11.2|5.7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0u3dh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1745</Words>
  <Application>Microsoft Office PowerPoint</Application>
  <PresentationFormat>自定义</PresentationFormat>
  <Paragraphs>192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微软雅黑</vt:lpstr>
      <vt:lpstr>Arial</vt:lpstr>
      <vt:lpstr>Calibri</vt:lpstr>
      <vt:lpstr>Cambria Math</vt:lpstr>
      <vt:lpstr>Times New Roman</vt:lpstr>
      <vt:lpstr>Wingdings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第一PPT，www.1ppt.com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蓝色科技</dc:title>
  <dc:creator>第一PPT</dc:creator>
  <cp:keywords>www.1ppt.com</cp:keywords>
  <dc:description>www.1ppt.com</dc:description>
  <cp:lastModifiedBy>Meng Wang</cp:lastModifiedBy>
  <cp:revision>150</cp:revision>
  <dcterms:created xsi:type="dcterms:W3CDTF">2020-09-07T11:24:37Z</dcterms:created>
  <dcterms:modified xsi:type="dcterms:W3CDTF">2023-10-10T07:23:25Z</dcterms:modified>
</cp:coreProperties>
</file>